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
  </p:notesMasterIdLst>
  <p:sldIdLst>
    <p:sldId id="256" r:id="rId2"/>
    <p:sldId id="976" r:id="rId3"/>
    <p:sldId id="2971" r:id="rId4"/>
    <p:sldId id="1059" r:id="rId5"/>
    <p:sldId id="2994" r:id="rId6"/>
    <p:sldId id="2993" r:id="rId7"/>
    <p:sldId id="2995" r:id="rId8"/>
    <p:sldId id="2996" r:id="rId9"/>
    <p:sldId id="3010" r:id="rId10"/>
    <p:sldId id="2983" r:id="rId11"/>
    <p:sldId id="2944" r:id="rId12"/>
    <p:sldId id="2998" r:id="rId13"/>
    <p:sldId id="379" r:id="rId14"/>
    <p:sldId id="2946" r:id="rId15"/>
    <p:sldId id="3003" r:id="rId16"/>
    <p:sldId id="3006" r:id="rId17"/>
    <p:sldId id="3004" r:id="rId18"/>
    <p:sldId id="3005" r:id="rId19"/>
    <p:sldId id="2984" r:id="rId20"/>
    <p:sldId id="3009" r:id="rId21"/>
    <p:sldId id="3007" r:id="rId22"/>
    <p:sldId id="3008" r:id="rId23"/>
    <p:sldId id="2997" r:id="rId24"/>
    <p:sldId id="3000" r:id="rId25"/>
    <p:sldId id="3001" r:id="rId26"/>
    <p:sldId id="3002" r:id="rId27"/>
    <p:sldId id="2985" r:id="rId28"/>
    <p:sldId id="2972" r:id="rId29"/>
    <p:sldId id="1077" r:id="rId30"/>
    <p:sldId id="2973" r:id="rId31"/>
    <p:sldId id="2974" r:id="rId32"/>
    <p:sldId id="2975" r:id="rId33"/>
    <p:sldId id="2978" r:id="rId34"/>
    <p:sldId id="2979" r:id="rId35"/>
    <p:sldId id="2981" r:id="rId36"/>
    <p:sldId id="2982" r:id="rId37"/>
    <p:sldId id="2917" r:id="rId38"/>
    <p:sldId id="2986" r:id="rId39"/>
    <p:sldId id="2987" r:id="rId40"/>
    <p:sldId id="2988" r:id="rId41"/>
    <p:sldId id="2989" r:id="rId42"/>
    <p:sldId id="2912" r:id="rId43"/>
    <p:sldId id="2980" r:id="rId44"/>
    <p:sldId id="2945" r:id="rId45"/>
    <p:sldId id="986" r:id="rId46"/>
    <p:sldId id="988" r:id="rId47"/>
    <p:sldId id="1066" r:id="rId48"/>
    <p:sldId id="979" r:id="rId49"/>
    <p:sldId id="2999" r:id="rId50"/>
    <p:sldId id="974"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4BAAAFD-187D-2C4C-B266-99A69F0AE679}">
          <p14:sldIdLst>
            <p14:sldId id="256"/>
          </p14:sldIdLst>
        </p14:section>
        <p14:section name="Setting Context" id="{CD6FE65E-FAF5-A641-80D4-90656F550CDC}">
          <p14:sldIdLst>
            <p14:sldId id="976"/>
            <p14:sldId id="2971"/>
            <p14:sldId id="1059"/>
            <p14:sldId id="2994"/>
            <p14:sldId id="2993"/>
            <p14:sldId id="2995"/>
            <p14:sldId id="2996"/>
            <p14:sldId id="3010"/>
            <p14:sldId id="2983"/>
          </p14:sldIdLst>
        </p14:section>
        <p14:section name="Goal: Showing that Recursion gives Universal Expressive Powers" id="{93922537-1FCF-5B44-9C79-B145A900A09B}">
          <p14:sldIdLst>
            <p14:sldId id="2944"/>
            <p14:sldId id="2998"/>
          </p14:sldIdLst>
        </p14:section>
        <p14:section name="Criteria: Universal Expressiveness achieved by Recursion" id="{04E75133-4292-774C-B30C-0B29E710312D}">
          <p14:sldIdLst>
            <p14:sldId id="379"/>
            <p14:sldId id="2946"/>
          </p14:sldIdLst>
        </p14:section>
        <p14:section name="Process: The space and time orientation of discovery activities" id="{C0ECB05E-36D7-7544-B967-3CF7629C4776}">
          <p14:sldIdLst>
            <p14:sldId id="3003"/>
            <p14:sldId id="3006"/>
            <p14:sldId id="3004"/>
            <p14:sldId id="3005"/>
            <p14:sldId id="2984"/>
            <p14:sldId id="3009"/>
            <p14:sldId id="3007"/>
            <p14:sldId id="3008"/>
            <p14:sldId id="2997"/>
            <p14:sldId id="3000"/>
            <p14:sldId id="3001"/>
            <p14:sldId id="3002"/>
            <p14:sldId id="2985"/>
            <p14:sldId id="2972"/>
            <p14:sldId id="1077"/>
            <p14:sldId id="2973"/>
            <p14:sldId id="2974"/>
            <p14:sldId id="2975"/>
            <p14:sldId id="2978"/>
            <p14:sldId id="2979"/>
            <p14:sldId id="2981"/>
            <p14:sldId id="2982"/>
            <p14:sldId id="2917"/>
            <p14:sldId id="2986"/>
            <p14:sldId id="2987"/>
            <p14:sldId id="2988"/>
            <p14:sldId id="2989"/>
            <p14:sldId id="2912"/>
          </p14:sldIdLst>
        </p14:section>
        <p14:section name="Inputs: Required Constraints and Evidence" id="{8D89B7CC-FE70-914C-8140-A78D51F2522F}">
          <p14:sldIdLst>
            <p14:sldId id="2980"/>
            <p14:sldId id="2945"/>
          </p14:sldIdLst>
        </p14:section>
        <p14:section name="Boundary Conditions: What are the ultimate truths?" id="{C460B53A-9E46-464E-972B-5472EF545F84}">
          <p14:sldIdLst>
            <p14:sldId id="986"/>
            <p14:sldId id="988"/>
            <p14:sldId id="1066"/>
            <p14:sldId id="979"/>
            <p14:sldId id="2999"/>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9207"/>
  </p:normalViewPr>
  <p:slideViewPr>
    <p:cSldViewPr snapToGrid="0">
      <p:cViewPr varScale="1">
        <p:scale>
          <a:sx n="167" d="100"/>
          <a:sy n="167" d="100"/>
        </p:scale>
        <p:origin x="192" y="54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77636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0036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6210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48907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08394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6825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53889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3913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55803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4508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588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27187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4877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6977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0285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6039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1262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230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87215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944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59802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3277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76529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028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4157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63548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8134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98009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6526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003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105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1498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42306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64341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335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8430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11/12/20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85443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peakerdeck.com/glebec/lambda-calc-talk-frontside-version?slide=15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web.cs.iastate.edu/~weile/cs513x/2018spring/abstractintepretation.pdf"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youtu.be/8lhxIOAfDs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zhk3kuicg00?t=377"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youtu.be/zhk3kuicg00?t=524" TargetMode="Externa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ez773teNFYA?t=663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IOiZatlZtGU?t=159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ujvS2K06dg4"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Mv9NEXX1VHc"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youtu.be/V10hzjgoklA?t=2281" TargetMode="Externa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youtu.be/uNjxe8ShM-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journals.openedition.org/bibnum/524?lang=en" TargetMode="External"/><Relationship Id="rId4" Type="http://schemas.openxmlformats.org/officeDocument/2006/relationships/image" Target="../media/image39.jpe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drwho.virtadpt.net/files/mov.pdf" TargetMode="Externa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youtu.be/NmWwRmvjAE8?t=1537" TargetMode="Externa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hyperlink" Target="https://youtu.be/NmWwRmvjAE8?t=1037"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1.jpeg"/><Relationship Id="rId7" Type="http://schemas.openxmlformats.org/officeDocument/2006/relationships/image" Target="../media/image53.jpeg"/><Relationship Id="rId2" Type="http://schemas.openxmlformats.org/officeDocument/2006/relationships/hyperlink" Target="https://en.wikipedia.org/wiki/Alonzo_Church" TargetMode="External"/><Relationship Id="rId1" Type="http://schemas.openxmlformats.org/officeDocument/2006/relationships/slideLayout" Target="../slideLayouts/slideLayout9.xml"/><Relationship Id="rId6" Type="http://schemas.openxmlformats.org/officeDocument/2006/relationships/hyperlink" Target="https://en.wikipedia.org/wiki/Alfred_Tarski" TargetMode="External"/><Relationship Id="rId11" Type="http://schemas.openxmlformats.org/officeDocument/2006/relationships/hyperlink" Target="https://en.wikipedia.org/wiki/Charles_Sanders_Peirce" TargetMode="External"/><Relationship Id="rId5" Type="http://schemas.openxmlformats.org/officeDocument/2006/relationships/image" Target="../media/image52.jpeg"/><Relationship Id="rId10" Type="http://schemas.openxmlformats.org/officeDocument/2006/relationships/image" Target="../media/image55.jpeg"/><Relationship Id="rId4" Type="http://schemas.openxmlformats.org/officeDocument/2006/relationships/hyperlink" Target="https://en.wikipedia.org/wiki/Stephen_Cole_Kleene" TargetMode="External"/><Relationship Id="rId9" Type="http://schemas.openxmlformats.org/officeDocument/2006/relationships/hyperlink" Target="https://en.wikipedia.org/wiki/Dana_Scot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Charles_Sanders_Peirce" TargetMode="External"/><Relationship Id="rId2" Type="http://schemas.openxmlformats.org/officeDocument/2006/relationships/image" Target="../media/image55.jpeg"/><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cite_note-B&#252;ningLettmann1999-1"/></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technologynetworks.com/neuroscience/news/the-jennifer-aniston-neuron-study-backs-existence-of-concept-neurons-336345" TargetMode="Externa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hyperlink" Target="https://www.kellogg.northwestern.edu/faculty/directory/cerf_moran.aspx" TargetMode="External"/><Relationship Id="rId4" Type="http://schemas.openxmlformats.org/officeDocument/2006/relationships/hyperlink" Target="https://youtu.be/EVj3sU37gdI?t=1321"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hyperlink" Target="https://youtu.be/j2m5YMnHvQQ" TargetMode="External"/><Relationship Id="rId4" Type="http://schemas.openxmlformats.org/officeDocument/2006/relationships/image" Target="../media/image63.gif"/></Relationships>
</file>

<file path=ppt/slides/_rels/slide38.xml.rels><?xml version="1.0" encoding="UTF-8" standalone="yes"?>
<Relationships xmlns="http://schemas.openxmlformats.org/package/2006/relationships"><Relationship Id="rId8" Type="http://schemas.openxmlformats.org/officeDocument/2006/relationships/image" Target="../media/image67.gif"/><Relationship Id="rId13" Type="http://schemas.openxmlformats.org/officeDocument/2006/relationships/image" Target="../media/image71.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hyperlink" Target="https://youtu.be/DwAFZb8juMQ?t=3" TargetMode="External"/><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 Id="rId14" Type="http://schemas.openxmlformats.org/officeDocument/2006/relationships/hyperlink" Target="https://en.wikipedia.org/wiki/Category_theory#Natural_transformations_2"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kmr.csc.kth.se/wp/research/math-rehab/learning-object-repository/category-theory/a-categorical-manifesto/" TargetMode="External"/><Relationship Id="rId7" Type="http://schemas.openxmlformats.org/officeDocument/2006/relationships/hyperlink" Target="http://www.kth.se/?l=en_UK"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www.kth.se/csc?l=en_UK" TargetMode="External"/><Relationship Id="rId5" Type="http://schemas.openxmlformats.org/officeDocument/2006/relationships/hyperlink" Target="https://www.kth.se/en/eecs" TargetMode="Externa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th.se/?l=en_UK"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kmr.csc.kth.se/wp-uploads/2018/12/Physically-and-Mentally-Augmented-Senses.png"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OSuu8zBBNAA?t=857"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76.tiff"/><Relationship Id="rId4" Type="http://schemas.openxmlformats.org/officeDocument/2006/relationships/hyperlink" Target="http://vectorstock.com/1959084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zxAV_Re4OWA?t=323"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81150601_On_the_Origin_of_the_Constants_c_and_h" TargetMode="External"/><Relationship Id="rId5" Type="http://schemas.openxmlformats.org/officeDocument/2006/relationships/image" Target="../media/image78.png"/><Relationship Id="rId4" Type="http://schemas.openxmlformats.org/officeDocument/2006/relationships/hyperlink" Target="https://youtu.be/zxAV_Re4OWA?t=23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youtu.be/xgyMY9w7-ew?t=549" TargetMode="External"/><Relationship Id="rId5" Type="http://schemas.openxmlformats.org/officeDocument/2006/relationships/image" Target="../media/image82.png"/><Relationship Id="rId4" Type="http://schemas.openxmlformats.org/officeDocument/2006/relationships/hyperlink" Target="https://youtu.be/xgyMY9w7-ew?t=278"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youtu.be/BdXWlQsd7RI?t=161" TargetMode="Externa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hyperlink" Target="https://en.wikipedia.org/wiki/File:Christoph_Bernhard_Francke_-_Bildnis_des_Philosophen_Leibniz_(ca._1695).jp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speakerdeck.com/glebec/lambda-calc-talk-frontside-version?slide=9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peakerdeck.com/glebec/lambda-calc-talk-frontside-version?slide=9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speakerdeck.com/glebec/lambda-calc-talk-frontside-version?slide=12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www.youtube.com/watch?v=cjq0X-vfvYY"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speakerdeck.com/glebec/lambda-calc-talk-frontside-version?slide=125"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projecteuclid.org/download/pdf_1/euclid.bams/1183548220"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nationalmedals.org/laureate/stephen-c-kleene/"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a:t>
            </a:r>
            <a:r>
              <a:rPr lang="en-US" dirty="0"/>
              <a:t>26</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Recursion, Continuation, </a:t>
            </a:r>
            <a:r>
              <a:rPr lang="en-US" sz="2400" dirty="0">
                <a:solidFill>
                  <a:schemeClr val="bg2">
                    <a:lumMod val="40000"/>
                    <a:lumOff val="60000"/>
                  </a:schemeClr>
                </a:solidFill>
              </a:rPr>
              <a:t>and CICD/DevOps</a:t>
            </a:r>
            <a:br>
              <a:rPr lang="en-US" sz="2400" dirty="0"/>
            </a:br>
            <a:r>
              <a:rPr lang="en-US" sz="2400" dirty="0"/>
              <a:t>Week 07</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Lambda Calculus represents Boolean values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hlinkClick r:id="rId3"/>
            <a:extLst>
              <a:ext uri="{FF2B5EF4-FFF2-40B4-BE49-F238E27FC236}">
                <a16:creationId xmlns:a16="http://schemas.microsoft.com/office/drawing/2014/main" id="{5287CF10-F451-4140-A5F7-E884E5E559C8}"/>
              </a:ext>
            </a:extLst>
          </p:cNvPr>
          <p:cNvPicPr>
            <a:picLocks noChangeAspect="1"/>
          </p:cNvPicPr>
          <p:nvPr/>
        </p:nvPicPr>
        <p:blipFill>
          <a:blip r:embed="rId4"/>
          <a:stretch>
            <a:fillRect/>
          </a:stretch>
        </p:blipFill>
        <p:spPr>
          <a:xfrm>
            <a:off x="524296" y="1185091"/>
            <a:ext cx="8095407" cy="3478126"/>
          </a:xfrm>
          <a:prstGeom prst="rect">
            <a:avLst/>
          </a:prstGeom>
        </p:spPr>
      </p:pic>
    </p:spTree>
    <p:extLst>
      <p:ext uri="{BB962C8B-B14F-4D97-AF65-F5344CB8AC3E}">
        <p14:creationId xmlns:p14="http://schemas.microsoft.com/office/powerpoint/2010/main" val="2787665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Recursion has Magic Powers</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04828" y="1141404"/>
            <a:ext cx="7361310" cy="523220"/>
          </a:xfrm>
          <a:prstGeom prst="rect">
            <a:avLst/>
          </a:prstGeom>
          <a:noFill/>
        </p:spPr>
        <p:txBody>
          <a:bodyPr wrap="none" rtlCol="0">
            <a:spAutoFit/>
          </a:bodyPr>
          <a:lstStyle/>
          <a:p>
            <a:pPr algn="ctr"/>
            <a:r>
              <a:rPr lang="en-US" sz="2800" dirty="0"/>
              <a:t>Multi-Level Recursion gives Practical Powers</a:t>
            </a:r>
            <a:endParaRPr lang="en-TW" sz="2800" dirty="0"/>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37575" y="1587222"/>
            <a:ext cx="1349556" cy="1376288"/>
          </a:xfrm>
          <a:prstGeom prst="rect">
            <a:avLst/>
          </a:prstGeom>
        </p:spPr>
      </p:pic>
      <p:pic>
        <p:nvPicPr>
          <p:cNvPr id="9" name="Picture 8">
            <a:hlinkClick r:id="rId3"/>
            <a:extLst>
              <a:ext uri="{FF2B5EF4-FFF2-40B4-BE49-F238E27FC236}">
                <a16:creationId xmlns:a16="http://schemas.microsoft.com/office/drawing/2014/main" id="{D90A7A42-FB58-6347-A196-8A270201B79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4685483" y="1587222"/>
            <a:ext cx="1349556" cy="1376288"/>
          </a:xfrm>
          <a:prstGeom prst="rect">
            <a:avLst/>
          </a:prstGeom>
        </p:spPr>
      </p:pic>
      <p:sp>
        <p:nvSpPr>
          <p:cNvPr id="6" name="TextBox 5">
            <a:extLst>
              <a:ext uri="{FF2B5EF4-FFF2-40B4-BE49-F238E27FC236}">
                <a16:creationId xmlns:a16="http://schemas.microsoft.com/office/drawing/2014/main" id="{5594ECD7-3F51-9746-A980-3FF95EDD6309}"/>
              </a:ext>
            </a:extLst>
          </p:cNvPr>
          <p:cNvSpPr txBox="1"/>
          <p:nvPr/>
        </p:nvSpPr>
        <p:spPr>
          <a:xfrm>
            <a:off x="379470" y="3396216"/>
            <a:ext cx="2898538" cy="830997"/>
          </a:xfrm>
          <a:prstGeom prst="rect">
            <a:avLst/>
          </a:prstGeom>
          <a:noFill/>
        </p:spPr>
        <p:txBody>
          <a:bodyPr wrap="square" rtlCol="0">
            <a:spAutoFit/>
          </a:bodyPr>
          <a:lstStyle/>
          <a:p>
            <a:r>
              <a:rPr lang="en-TW" sz="1200" dirty="0"/>
              <a:t>Abstract Specification can be transformed into Primitive Recursive Functions based on Formal Methods and Model Checking Tools. </a:t>
            </a:r>
          </a:p>
        </p:txBody>
      </p:sp>
      <p:sp>
        <p:nvSpPr>
          <p:cNvPr id="10" name="TextBox 9">
            <a:extLst>
              <a:ext uri="{FF2B5EF4-FFF2-40B4-BE49-F238E27FC236}">
                <a16:creationId xmlns:a16="http://schemas.microsoft.com/office/drawing/2014/main" id="{4D1DFA31-DA1F-2D43-92E9-A8201F3E1D89}"/>
              </a:ext>
            </a:extLst>
          </p:cNvPr>
          <p:cNvSpPr txBox="1"/>
          <p:nvPr/>
        </p:nvSpPr>
        <p:spPr>
          <a:xfrm>
            <a:off x="6278527" y="3211551"/>
            <a:ext cx="2483375" cy="1200329"/>
          </a:xfrm>
          <a:prstGeom prst="rect">
            <a:avLst/>
          </a:prstGeom>
          <a:noFill/>
        </p:spPr>
        <p:txBody>
          <a:bodyPr wrap="square" rtlCol="0">
            <a:spAutoFit/>
          </a:bodyPr>
          <a:lstStyle/>
          <a:p>
            <a:r>
              <a:rPr lang="en-TW" sz="1200" dirty="0"/>
              <a:t>Concrete Implementations can be realized using Galois Connections (a kind of recursion) introduced in Abstract Interpretation to automate verification and validatin activities.</a:t>
            </a:r>
          </a:p>
        </p:txBody>
      </p:sp>
      <p:pic>
        <p:nvPicPr>
          <p:cNvPr id="4" name="Picture 3">
            <a:hlinkClick r:id="rId5"/>
            <a:extLst>
              <a:ext uri="{FF2B5EF4-FFF2-40B4-BE49-F238E27FC236}">
                <a16:creationId xmlns:a16="http://schemas.microsoft.com/office/drawing/2014/main" id="{0E9ACDB9-BE5D-1547-A0FF-65DF980F16F0}"/>
              </a:ext>
            </a:extLst>
          </p:cNvPr>
          <p:cNvPicPr>
            <a:picLocks noChangeAspect="1"/>
          </p:cNvPicPr>
          <p:nvPr/>
        </p:nvPicPr>
        <p:blipFill>
          <a:blip r:embed="rId6"/>
          <a:stretch>
            <a:fillRect/>
          </a:stretch>
        </p:blipFill>
        <p:spPr>
          <a:xfrm>
            <a:off x="3450389" y="3054242"/>
            <a:ext cx="2483375" cy="1718058"/>
          </a:xfrm>
          <a:prstGeom prst="rect">
            <a:avLst/>
          </a:prstGeom>
        </p:spPr>
      </p:pic>
      <p:sp>
        <p:nvSpPr>
          <p:cNvPr id="5" name="TextBox 4">
            <a:extLst>
              <a:ext uri="{FF2B5EF4-FFF2-40B4-BE49-F238E27FC236}">
                <a16:creationId xmlns:a16="http://schemas.microsoft.com/office/drawing/2014/main" id="{A84A4CC4-B0F6-854C-A61F-086A47AD6BE8}"/>
              </a:ext>
            </a:extLst>
          </p:cNvPr>
          <p:cNvSpPr txBox="1"/>
          <p:nvPr/>
        </p:nvSpPr>
        <p:spPr>
          <a:xfrm>
            <a:off x="3202725" y="4847666"/>
            <a:ext cx="2978701" cy="261610"/>
          </a:xfrm>
          <a:prstGeom prst="rect">
            <a:avLst/>
          </a:prstGeom>
          <a:noFill/>
        </p:spPr>
        <p:txBody>
          <a:bodyPr wrap="none" rtlCol="0">
            <a:spAutoFit/>
          </a:bodyPr>
          <a:lstStyle/>
          <a:p>
            <a:r>
              <a:rPr lang="en-US" sz="1100" dirty="0"/>
              <a:t>Image Source: Iowa State University: </a:t>
            </a:r>
            <a:r>
              <a:rPr lang="en-US" sz="1100" dirty="0">
                <a:hlinkClick r:id="rId5"/>
              </a:rPr>
              <a:t>Wei Le</a:t>
            </a:r>
            <a:endParaRPr lang="en-TW" sz="1100" dirty="0"/>
          </a:p>
        </p:txBody>
      </p:sp>
    </p:spTree>
    <p:extLst>
      <p:ext uri="{BB962C8B-B14F-4D97-AF65-F5344CB8AC3E}">
        <p14:creationId xmlns:p14="http://schemas.microsoft.com/office/powerpoint/2010/main" val="2208050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All Classes of Constraint Satisfaction Problems</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extLst>
              <a:ext uri="{FF2B5EF4-FFF2-40B4-BE49-F238E27FC236}">
                <a16:creationId xmlns:a16="http://schemas.microsoft.com/office/drawing/2014/main" id="{98D95F79-5939-4341-B250-2F7E0D503F88}"/>
              </a:ext>
            </a:extLst>
          </p:cNvPr>
          <p:cNvPicPr>
            <a:picLocks noChangeAspect="1"/>
          </p:cNvPicPr>
          <p:nvPr/>
        </p:nvPicPr>
        <p:blipFill>
          <a:blip r:embed="rId3"/>
          <a:stretch>
            <a:fillRect/>
          </a:stretch>
        </p:blipFill>
        <p:spPr>
          <a:xfrm>
            <a:off x="5195069" y="1017725"/>
            <a:ext cx="2465032" cy="3963286"/>
          </a:xfrm>
          <a:prstGeom prst="rect">
            <a:avLst/>
          </a:prstGeom>
        </p:spPr>
      </p:pic>
      <p:pic>
        <p:nvPicPr>
          <p:cNvPr id="5" name="Picture 4">
            <a:extLst>
              <a:ext uri="{FF2B5EF4-FFF2-40B4-BE49-F238E27FC236}">
                <a16:creationId xmlns:a16="http://schemas.microsoft.com/office/drawing/2014/main" id="{70414AF2-F156-2043-BE18-9483BF7F06DD}"/>
              </a:ext>
            </a:extLst>
          </p:cNvPr>
          <p:cNvPicPr>
            <a:picLocks noChangeAspect="1"/>
          </p:cNvPicPr>
          <p:nvPr/>
        </p:nvPicPr>
        <p:blipFill>
          <a:blip r:embed="rId4"/>
          <a:stretch>
            <a:fillRect/>
          </a:stretch>
        </p:blipFill>
        <p:spPr>
          <a:xfrm>
            <a:off x="1363152" y="1018191"/>
            <a:ext cx="2780466" cy="3645026"/>
          </a:xfrm>
          <a:prstGeom prst="rect">
            <a:avLst/>
          </a:prstGeom>
        </p:spPr>
      </p:pic>
      <p:pic>
        <p:nvPicPr>
          <p:cNvPr id="7" name="Picture 6">
            <a:extLst>
              <a:ext uri="{FF2B5EF4-FFF2-40B4-BE49-F238E27FC236}">
                <a16:creationId xmlns:a16="http://schemas.microsoft.com/office/drawing/2014/main" id="{911E1EF8-1AA7-6845-A1FC-B391E614CB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9649" y="3052538"/>
            <a:ext cx="1284250" cy="1928473"/>
          </a:xfrm>
          <a:prstGeom prst="rect">
            <a:avLst/>
          </a:prstGeom>
        </p:spPr>
      </p:pic>
    </p:spTree>
    <p:extLst>
      <p:ext uri="{BB962C8B-B14F-4D97-AF65-F5344CB8AC3E}">
        <p14:creationId xmlns:p14="http://schemas.microsoft.com/office/powerpoint/2010/main" val="244938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13</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83858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64822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987315" y="4552240"/>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451884" y="1131925"/>
            <a:ext cx="4340280" cy="2376820"/>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4263655" y="1823365"/>
            <a:ext cx="4337008" cy="257175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066950" y="3621829"/>
            <a:ext cx="3110147" cy="307777"/>
          </a:xfrm>
          <a:prstGeom prst="rect">
            <a:avLst/>
          </a:prstGeom>
          <a:noFill/>
        </p:spPr>
        <p:txBody>
          <a:bodyPr wrap="none" rtlCol="0">
            <a:spAutoFit/>
          </a:bodyPr>
          <a:lstStyle/>
          <a:p>
            <a:r>
              <a:rPr lang="en-US" dirty="0">
                <a:hlinkClick r:id="rId4"/>
              </a:rPr>
              <a:t>Video last viewed</a:t>
            </a:r>
            <a:r>
              <a:rPr lang="en-US" dirty="0"/>
              <a:t>: October 26, 2020.</a:t>
            </a:r>
            <a:endParaRPr lang="en-TW" dirty="0"/>
          </a:p>
        </p:txBody>
      </p:sp>
    </p:spTree>
    <p:extLst>
      <p:ext uri="{BB962C8B-B14F-4D97-AF65-F5344CB8AC3E}">
        <p14:creationId xmlns:p14="http://schemas.microsoft.com/office/powerpoint/2010/main" val="1542495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478465" y="1240553"/>
            <a:ext cx="8187070" cy="3159246"/>
          </a:xfrm>
          <a:prstGeom prst="rect">
            <a:avLst/>
          </a:prstGeom>
        </p:spPr>
      </p:pic>
    </p:spTree>
    <p:extLst>
      <p:ext uri="{BB962C8B-B14F-4D97-AF65-F5344CB8AC3E}">
        <p14:creationId xmlns:p14="http://schemas.microsoft.com/office/powerpoint/2010/main" val="344533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437406" y="1138115"/>
            <a:ext cx="8269188" cy="3190933"/>
          </a:xfrm>
          <a:prstGeom prst="rect">
            <a:avLst/>
          </a:prstGeom>
        </p:spPr>
      </p:pic>
    </p:spTree>
    <p:extLst>
      <p:ext uri="{BB962C8B-B14F-4D97-AF65-F5344CB8AC3E}">
        <p14:creationId xmlns:p14="http://schemas.microsoft.com/office/powerpoint/2010/main" val="2446302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068572" y="1161590"/>
            <a:ext cx="6428441" cy="3382995"/>
          </a:xfrm>
          <a:prstGeom prst="rect">
            <a:avLst/>
          </a:prstGeom>
        </p:spPr>
      </p:pic>
    </p:spTree>
    <p:extLst>
      <p:ext uri="{BB962C8B-B14F-4D97-AF65-F5344CB8AC3E}">
        <p14:creationId xmlns:p14="http://schemas.microsoft.com/office/powerpoint/2010/main" val="411064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1526095" y="1178234"/>
            <a:ext cx="6091810" cy="3205842"/>
          </a:xfrm>
          <a:prstGeom prst="rect">
            <a:avLst/>
          </a:prstGeom>
        </p:spPr>
      </p:pic>
    </p:spTree>
    <p:extLst>
      <p:ext uri="{BB962C8B-B14F-4D97-AF65-F5344CB8AC3E}">
        <p14:creationId xmlns:p14="http://schemas.microsoft.com/office/powerpoint/2010/main" val="4209407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
        <p:nvSpPr>
          <p:cNvPr id="4" name="Oval 3">
            <a:extLst>
              <a:ext uri="{FF2B5EF4-FFF2-40B4-BE49-F238E27FC236}">
                <a16:creationId xmlns:a16="http://schemas.microsoft.com/office/drawing/2014/main" id="{E272501F-DEC3-2A4B-A983-5861F5217CFC}"/>
              </a:ext>
            </a:extLst>
          </p:cNvPr>
          <p:cNvSpPr/>
          <p:nvPr/>
        </p:nvSpPr>
        <p:spPr>
          <a:xfrm>
            <a:off x="4668601" y="3675969"/>
            <a:ext cx="2662642" cy="4624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272941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Sequence of Actions as a Path</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pic>
        <p:nvPicPr>
          <p:cNvPr id="3" name="Picture 2">
            <a:extLst>
              <a:ext uri="{FF2B5EF4-FFF2-40B4-BE49-F238E27FC236}">
                <a16:creationId xmlns:a16="http://schemas.microsoft.com/office/drawing/2014/main" id="{0B11D4ED-1C1C-264C-88B5-5093FD53C3B0}"/>
              </a:ext>
            </a:extLst>
          </p:cNvPr>
          <p:cNvPicPr>
            <a:picLocks noChangeAspect="1"/>
          </p:cNvPicPr>
          <p:nvPr/>
        </p:nvPicPr>
        <p:blipFill>
          <a:blip r:embed="rId3"/>
          <a:stretch>
            <a:fillRect/>
          </a:stretch>
        </p:blipFill>
        <p:spPr>
          <a:xfrm>
            <a:off x="4754528" y="2003943"/>
            <a:ext cx="2895600" cy="2565400"/>
          </a:xfrm>
          <a:prstGeom prst="rect">
            <a:avLst/>
          </a:prstGeom>
        </p:spPr>
      </p:pic>
      <p:pic>
        <p:nvPicPr>
          <p:cNvPr id="4" name="Picture 3">
            <a:extLst>
              <a:ext uri="{FF2B5EF4-FFF2-40B4-BE49-F238E27FC236}">
                <a16:creationId xmlns:a16="http://schemas.microsoft.com/office/drawing/2014/main" id="{01FD8262-25C9-B84A-A2D7-56FABA09B915}"/>
              </a:ext>
            </a:extLst>
          </p:cNvPr>
          <p:cNvPicPr>
            <a:picLocks noChangeAspect="1"/>
          </p:cNvPicPr>
          <p:nvPr/>
        </p:nvPicPr>
        <p:blipFill>
          <a:blip r:embed="rId4"/>
          <a:stretch>
            <a:fillRect/>
          </a:stretch>
        </p:blipFill>
        <p:spPr>
          <a:xfrm>
            <a:off x="884273" y="2571750"/>
            <a:ext cx="3505200" cy="1727200"/>
          </a:xfrm>
          <a:prstGeom prst="rect">
            <a:avLst/>
          </a:prstGeom>
        </p:spPr>
      </p:pic>
      <p:pic>
        <p:nvPicPr>
          <p:cNvPr id="6" name="Picture 5">
            <a:extLst>
              <a:ext uri="{FF2B5EF4-FFF2-40B4-BE49-F238E27FC236}">
                <a16:creationId xmlns:a16="http://schemas.microsoft.com/office/drawing/2014/main" id="{AFE57C51-4A66-5A4F-B601-422704CC598E}"/>
              </a:ext>
            </a:extLst>
          </p:cNvPr>
          <p:cNvPicPr>
            <a:picLocks noChangeAspect="1"/>
          </p:cNvPicPr>
          <p:nvPr/>
        </p:nvPicPr>
        <p:blipFill>
          <a:blip r:embed="rId5"/>
          <a:stretch>
            <a:fillRect/>
          </a:stretch>
        </p:blipFill>
        <p:spPr>
          <a:xfrm>
            <a:off x="927546" y="1127794"/>
            <a:ext cx="7366000" cy="1092200"/>
          </a:xfrm>
          <a:prstGeom prst="rect">
            <a:avLst/>
          </a:prstGeom>
        </p:spPr>
      </p:pic>
    </p:spTree>
    <p:extLst>
      <p:ext uri="{BB962C8B-B14F-4D97-AF65-F5344CB8AC3E}">
        <p14:creationId xmlns:p14="http://schemas.microsoft.com/office/powerpoint/2010/main" val="1913977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2564797" y="1219741"/>
            <a:ext cx="4014406" cy="3122829"/>
          </a:xfrm>
          <a:prstGeom prst="rect">
            <a:avLst/>
          </a:prstGeom>
        </p:spPr>
      </p:pic>
    </p:spTree>
    <p:extLst>
      <p:ext uri="{BB962C8B-B14F-4D97-AF65-F5344CB8AC3E}">
        <p14:creationId xmlns:p14="http://schemas.microsoft.com/office/powerpoint/2010/main" val="2977343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Choices between Recursion or Iteration?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13600" y="4017315"/>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hlinkClick r:id="rId3"/>
            <a:extLst>
              <a:ext uri="{FF2B5EF4-FFF2-40B4-BE49-F238E27FC236}">
                <a16:creationId xmlns:a16="http://schemas.microsoft.com/office/drawing/2014/main" id="{7897E318-DD6A-5443-9361-1518DF32FD8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525" y="1520005"/>
            <a:ext cx="3210299" cy="2497310"/>
          </a:xfrm>
          <a:prstGeom prst="rect">
            <a:avLst/>
          </a:prstGeom>
        </p:spPr>
      </p:pic>
      <p:pic>
        <p:nvPicPr>
          <p:cNvPr id="5" name="Picture 4">
            <a:hlinkClick r:id="rId5"/>
            <a:extLst>
              <a:ext uri="{FF2B5EF4-FFF2-40B4-BE49-F238E27FC236}">
                <a16:creationId xmlns:a16="http://schemas.microsoft.com/office/drawing/2014/main" id="{7668E7A5-D1C3-7840-A1DE-E1589040CB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76944" y="1520005"/>
            <a:ext cx="3210299" cy="2497310"/>
          </a:xfrm>
          <a:prstGeom prst="rect">
            <a:avLst/>
          </a:prstGeom>
        </p:spPr>
      </p:pic>
      <p:sp>
        <p:nvSpPr>
          <p:cNvPr id="9" name="TextBox 8">
            <a:extLst>
              <a:ext uri="{FF2B5EF4-FFF2-40B4-BE49-F238E27FC236}">
                <a16:creationId xmlns:a16="http://schemas.microsoft.com/office/drawing/2014/main" id="{6AD571D2-C173-124C-BAC8-A89B34951851}"/>
              </a:ext>
            </a:extLst>
          </p:cNvPr>
          <p:cNvSpPr txBox="1"/>
          <p:nvPr/>
        </p:nvSpPr>
        <p:spPr>
          <a:xfrm>
            <a:off x="5127019" y="4019067"/>
            <a:ext cx="3110147" cy="307777"/>
          </a:xfrm>
          <a:prstGeom prst="rect">
            <a:avLst/>
          </a:prstGeom>
          <a:noFill/>
        </p:spPr>
        <p:txBody>
          <a:bodyPr wrap="none" rtlCol="0">
            <a:spAutoFit/>
          </a:bodyPr>
          <a:lstStyle/>
          <a:p>
            <a:r>
              <a:rPr lang="en-US" dirty="0">
                <a:hlinkClick r:id="rId5"/>
              </a:rPr>
              <a:t>Video last viewed</a:t>
            </a:r>
            <a:r>
              <a:rPr lang="en-US" dirty="0"/>
              <a:t>: October 26, 2020.</a:t>
            </a:r>
            <a:endParaRPr lang="en-TW" dirty="0"/>
          </a:p>
        </p:txBody>
      </p:sp>
    </p:spTree>
    <p:extLst>
      <p:ext uri="{BB962C8B-B14F-4D97-AF65-F5344CB8AC3E}">
        <p14:creationId xmlns:p14="http://schemas.microsoft.com/office/powerpoint/2010/main" val="3840861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1259936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Discovering functions through enumerated function space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039615" cy="307777"/>
          </a:xfrm>
          <a:prstGeom prst="rect">
            <a:avLst/>
          </a:prstGeom>
          <a:noFill/>
        </p:spPr>
        <p:txBody>
          <a:bodyPr wrap="none" rtlCol="0">
            <a:spAutoFit/>
          </a:bodyPr>
          <a:lstStyle/>
          <a:p>
            <a:r>
              <a:rPr lang="en-US" dirty="0">
                <a:hlinkClick r:id="rId3"/>
              </a:rPr>
              <a:t>Video last tested</a:t>
            </a:r>
            <a:r>
              <a:rPr lang="en-US" dirty="0"/>
              <a:t>: October 24,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3" name="Picture 2">
            <a:hlinkClick r:id="rId3"/>
            <a:extLst>
              <a:ext uri="{FF2B5EF4-FFF2-40B4-BE49-F238E27FC236}">
                <a16:creationId xmlns:a16="http://schemas.microsoft.com/office/drawing/2014/main" id="{B9435B70-90D7-1940-B1BC-AF2F900CBBAC}"/>
              </a:ext>
            </a:extLst>
          </p:cNvPr>
          <p:cNvPicPr>
            <a:picLocks noChangeAspect="1"/>
          </p:cNvPicPr>
          <p:nvPr/>
        </p:nvPicPr>
        <p:blipFill>
          <a:blip r:embed="rId4"/>
          <a:stretch>
            <a:fillRect/>
          </a:stretch>
        </p:blipFill>
        <p:spPr>
          <a:xfrm>
            <a:off x="2440539" y="1146865"/>
            <a:ext cx="4262921" cy="3316151"/>
          </a:xfrm>
          <a:prstGeom prst="rect">
            <a:avLst/>
          </a:prstGeom>
        </p:spPr>
      </p:pic>
    </p:spTree>
    <p:extLst>
      <p:ext uri="{BB962C8B-B14F-4D97-AF65-F5344CB8AC3E}">
        <p14:creationId xmlns:p14="http://schemas.microsoft.com/office/powerpoint/2010/main" val="2295486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Is Math Proofs Invented or Discovered?</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039615" cy="307777"/>
          </a:xfrm>
          <a:prstGeom prst="rect">
            <a:avLst/>
          </a:prstGeom>
          <a:noFill/>
        </p:spPr>
        <p:txBody>
          <a:bodyPr wrap="none" rtlCol="0">
            <a:spAutoFit/>
          </a:bodyPr>
          <a:lstStyle/>
          <a:p>
            <a:r>
              <a:rPr lang="en-US" dirty="0">
                <a:hlinkClick r:id="rId3"/>
              </a:rPr>
              <a:t>Video last tested</a:t>
            </a:r>
            <a:r>
              <a:rPr lang="en-US" dirty="0"/>
              <a:t>: October 24,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3" name="Picture 2">
            <a:hlinkClick r:id="rId3"/>
            <a:extLst>
              <a:ext uri="{FF2B5EF4-FFF2-40B4-BE49-F238E27FC236}">
                <a16:creationId xmlns:a16="http://schemas.microsoft.com/office/drawing/2014/main" id="{E2322215-9A00-8F43-9EFC-F9CA21F27B4A}"/>
              </a:ext>
            </a:extLst>
          </p:cNvPr>
          <p:cNvPicPr>
            <a:picLocks noChangeAspect="1"/>
          </p:cNvPicPr>
          <p:nvPr/>
        </p:nvPicPr>
        <p:blipFill>
          <a:blip r:embed="rId4"/>
          <a:stretch>
            <a:fillRect/>
          </a:stretch>
        </p:blipFill>
        <p:spPr>
          <a:xfrm>
            <a:off x="2487474" y="1017725"/>
            <a:ext cx="4169046" cy="3243124"/>
          </a:xfrm>
          <a:prstGeom prst="rect">
            <a:avLst/>
          </a:prstGeom>
        </p:spPr>
      </p:pic>
    </p:spTree>
    <p:extLst>
      <p:ext uri="{BB962C8B-B14F-4D97-AF65-F5344CB8AC3E}">
        <p14:creationId xmlns:p14="http://schemas.microsoft.com/office/powerpoint/2010/main" val="2934626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Is Math Invented or Discovered?</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039615" cy="307777"/>
          </a:xfrm>
          <a:prstGeom prst="rect">
            <a:avLst/>
          </a:prstGeom>
          <a:noFill/>
        </p:spPr>
        <p:txBody>
          <a:bodyPr wrap="none" rtlCol="0">
            <a:spAutoFit/>
          </a:bodyPr>
          <a:lstStyle/>
          <a:p>
            <a:r>
              <a:rPr lang="en-US" dirty="0">
                <a:hlinkClick r:id="rId3"/>
              </a:rPr>
              <a:t>Video last tested</a:t>
            </a:r>
            <a:r>
              <a:rPr lang="en-US" dirty="0"/>
              <a:t>: October 24,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4" name="Picture 3">
            <a:hlinkClick r:id="rId3"/>
            <a:extLst>
              <a:ext uri="{FF2B5EF4-FFF2-40B4-BE49-F238E27FC236}">
                <a16:creationId xmlns:a16="http://schemas.microsoft.com/office/drawing/2014/main" id="{50D7DF62-0E61-8447-929E-F2313A558B7B}"/>
              </a:ext>
            </a:extLst>
          </p:cNvPr>
          <p:cNvPicPr>
            <a:picLocks noChangeAspect="1"/>
          </p:cNvPicPr>
          <p:nvPr/>
        </p:nvPicPr>
        <p:blipFill>
          <a:blip r:embed="rId4"/>
          <a:stretch>
            <a:fillRect/>
          </a:stretch>
        </p:blipFill>
        <p:spPr>
          <a:xfrm>
            <a:off x="1977362" y="1153683"/>
            <a:ext cx="5189272" cy="3373575"/>
          </a:xfrm>
          <a:prstGeom prst="rect">
            <a:avLst/>
          </a:prstGeom>
        </p:spPr>
      </p:pic>
    </p:spTree>
    <p:extLst>
      <p:ext uri="{BB962C8B-B14F-4D97-AF65-F5344CB8AC3E}">
        <p14:creationId xmlns:p14="http://schemas.microsoft.com/office/powerpoint/2010/main" val="3723928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Is Recursion Invented or Discovered?</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874613" y="4082008"/>
            <a:ext cx="3039615" cy="307777"/>
          </a:xfrm>
          <a:prstGeom prst="rect">
            <a:avLst/>
          </a:prstGeom>
          <a:noFill/>
        </p:spPr>
        <p:txBody>
          <a:bodyPr wrap="none" rtlCol="0">
            <a:spAutoFit/>
          </a:bodyPr>
          <a:lstStyle/>
          <a:p>
            <a:r>
              <a:rPr lang="en-US" dirty="0">
                <a:hlinkClick r:id="rId3"/>
              </a:rPr>
              <a:t>Video last tested</a:t>
            </a:r>
            <a:r>
              <a:rPr lang="en-US" dirty="0"/>
              <a:t>: October 24,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3" name="Picture 2">
            <a:extLst>
              <a:ext uri="{FF2B5EF4-FFF2-40B4-BE49-F238E27FC236}">
                <a16:creationId xmlns:a16="http://schemas.microsoft.com/office/drawing/2014/main" id="{8A253D1F-2E61-DA4F-AEC9-8D19E2086B5B}"/>
              </a:ext>
            </a:extLst>
          </p:cNvPr>
          <p:cNvPicPr>
            <a:picLocks noChangeAspect="1"/>
          </p:cNvPicPr>
          <p:nvPr/>
        </p:nvPicPr>
        <p:blipFill>
          <a:blip r:embed="rId4"/>
          <a:stretch>
            <a:fillRect/>
          </a:stretch>
        </p:blipFill>
        <p:spPr>
          <a:xfrm>
            <a:off x="291881" y="1417878"/>
            <a:ext cx="3955894" cy="2571749"/>
          </a:xfrm>
          <a:prstGeom prst="rect">
            <a:avLst/>
          </a:prstGeom>
        </p:spPr>
      </p:pic>
      <p:pic>
        <p:nvPicPr>
          <p:cNvPr id="5" name="Picture 4">
            <a:hlinkClick r:id="rId5"/>
            <a:extLst>
              <a:ext uri="{FF2B5EF4-FFF2-40B4-BE49-F238E27FC236}">
                <a16:creationId xmlns:a16="http://schemas.microsoft.com/office/drawing/2014/main" id="{7B76A18B-713C-1547-8578-9FE364594639}"/>
              </a:ext>
            </a:extLst>
          </p:cNvPr>
          <p:cNvPicPr>
            <a:picLocks noChangeAspect="1"/>
          </p:cNvPicPr>
          <p:nvPr/>
        </p:nvPicPr>
        <p:blipFill>
          <a:blip r:embed="rId6"/>
          <a:stretch>
            <a:fillRect/>
          </a:stretch>
        </p:blipFill>
        <p:spPr>
          <a:xfrm>
            <a:off x="4876405" y="1417878"/>
            <a:ext cx="3955895" cy="2571750"/>
          </a:xfrm>
          <a:prstGeom prst="rect">
            <a:avLst/>
          </a:prstGeom>
        </p:spPr>
      </p:pic>
      <p:sp>
        <p:nvSpPr>
          <p:cNvPr id="10" name="TextBox 9">
            <a:extLst>
              <a:ext uri="{FF2B5EF4-FFF2-40B4-BE49-F238E27FC236}">
                <a16:creationId xmlns:a16="http://schemas.microsoft.com/office/drawing/2014/main" id="{99DE51EC-84F0-964E-AB25-787ECA3F4FBA}"/>
              </a:ext>
            </a:extLst>
          </p:cNvPr>
          <p:cNvSpPr txBox="1"/>
          <p:nvPr/>
        </p:nvSpPr>
        <p:spPr>
          <a:xfrm>
            <a:off x="4974702" y="4082008"/>
            <a:ext cx="3039615" cy="307777"/>
          </a:xfrm>
          <a:prstGeom prst="rect">
            <a:avLst/>
          </a:prstGeom>
          <a:noFill/>
        </p:spPr>
        <p:txBody>
          <a:bodyPr wrap="none" rtlCol="0">
            <a:spAutoFit/>
          </a:bodyPr>
          <a:lstStyle/>
          <a:p>
            <a:r>
              <a:rPr lang="en-US" dirty="0">
                <a:hlinkClick r:id="rId5"/>
              </a:rPr>
              <a:t>Video last tested</a:t>
            </a:r>
            <a:r>
              <a:rPr lang="en-US" dirty="0"/>
              <a:t>: October 24, 2020.</a:t>
            </a:r>
            <a:endParaRPr lang="en-TW" dirty="0"/>
          </a:p>
        </p:txBody>
      </p:sp>
    </p:spTree>
    <p:extLst>
      <p:ext uri="{BB962C8B-B14F-4D97-AF65-F5344CB8AC3E}">
        <p14:creationId xmlns:p14="http://schemas.microsoft.com/office/powerpoint/2010/main" val="1086729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4430" y="1365250"/>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3" name="Picture 12">
            <a:hlinkClick r:id="rId5"/>
            <a:extLst>
              <a:ext uri="{FF2B5EF4-FFF2-40B4-BE49-F238E27FC236}">
                <a16:creationId xmlns:a16="http://schemas.microsoft.com/office/drawing/2014/main" id="{AEDD98A3-5345-AD4F-9982-09F04768D333}"/>
              </a:ext>
            </a:extLst>
          </p:cNvPr>
          <p:cNvPicPr>
            <a:picLocks noChangeAspect="1"/>
          </p:cNvPicPr>
          <p:nvPr/>
        </p:nvPicPr>
        <p:blipFill>
          <a:blip r:embed="rId6"/>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5"/>
              </a:rPr>
              <a:t>Pacioli’s</a:t>
            </a:r>
            <a:r>
              <a:rPr lang="en-US" dirty="0">
                <a:hlinkClick r:id="rId5"/>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2" name="Picture 1">
            <a:hlinkClick r:id="rId7"/>
            <a:extLst>
              <a:ext uri="{FF2B5EF4-FFF2-40B4-BE49-F238E27FC236}">
                <a16:creationId xmlns:a16="http://schemas.microsoft.com/office/drawing/2014/main" id="{7904A888-51AC-3B43-81E5-8406F4C75A0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62673" y="2960893"/>
            <a:ext cx="2472742" cy="1717469"/>
          </a:xfrm>
          <a:prstGeom prst="rect">
            <a:avLst/>
          </a:prstGeom>
        </p:spPr>
      </p:pic>
      <p:pic>
        <p:nvPicPr>
          <p:cNvPr id="3" name="Picture 2">
            <a:hlinkClick r:id="rId7"/>
            <a:extLst>
              <a:ext uri="{FF2B5EF4-FFF2-40B4-BE49-F238E27FC236}">
                <a16:creationId xmlns:a16="http://schemas.microsoft.com/office/drawing/2014/main" id="{F5E6C94E-4D61-E544-8914-A147700EEE0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320848" y="985037"/>
            <a:ext cx="2511452" cy="1559801"/>
          </a:xfrm>
          <a:prstGeom prst="rect">
            <a:avLst/>
          </a:prstGeom>
        </p:spPr>
      </p:pic>
      <p:sp>
        <p:nvSpPr>
          <p:cNvPr id="4" name="TextBox 3">
            <a:extLst>
              <a:ext uri="{FF2B5EF4-FFF2-40B4-BE49-F238E27FC236}">
                <a16:creationId xmlns:a16="http://schemas.microsoft.com/office/drawing/2014/main" id="{A184876C-D131-0343-B1EC-E9974DB4346A}"/>
              </a:ext>
            </a:extLst>
          </p:cNvPr>
          <p:cNvSpPr txBox="1"/>
          <p:nvPr/>
        </p:nvSpPr>
        <p:spPr>
          <a:xfrm>
            <a:off x="6327702" y="2571750"/>
            <a:ext cx="2542684" cy="307777"/>
          </a:xfrm>
          <a:prstGeom prst="rect">
            <a:avLst/>
          </a:prstGeom>
          <a:noFill/>
        </p:spPr>
        <p:txBody>
          <a:bodyPr wrap="none" rtlCol="0">
            <a:spAutoFit/>
          </a:bodyPr>
          <a:lstStyle/>
          <a:p>
            <a:pPr algn="ctr"/>
            <a:r>
              <a:rPr lang="en-US" dirty="0">
                <a:hlinkClick r:id="rId7"/>
              </a:rPr>
              <a:t>https://</a:t>
            </a:r>
            <a:r>
              <a:rPr lang="en-US" dirty="0" err="1">
                <a:hlinkClick r:id="rId7"/>
              </a:rPr>
              <a:t>youtu.be</a:t>
            </a:r>
            <a:r>
              <a:rPr lang="en-US" dirty="0">
                <a:hlinkClick r:id="rId7"/>
              </a:rPr>
              <a:t>/uNjxe8ShM-8</a:t>
            </a:r>
            <a:endParaRPr lang="en-TW" dirty="0"/>
          </a:p>
        </p:txBody>
      </p:sp>
    </p:spTree>
    <p:extLst>
      <p:ext uri="{BB962C8B-B14F-4D97-AF65-F5344CB8AC3E}">
        <p14:creationId xmlns:p14="http://schemas.microsoft.com/office/powerpoint/2010/main" val="2648186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44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An operational model for collective cognition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Data Transformation activities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Theories on Recursive structures</a:t>
            </a:r>
          </a:p>
          <a:p>
            <a:pPr>
              <a:buFont typeface="+mj-lt"/>
              <a:buAutoNum type="arabicPeriod"/>
            </a:pPr>
            <a:r>
              <a:rPr lang="en-US" dirty="0">
                <a:solidFill>
                  <a:schemeClr val="bg1"/>
                </a:solidFill>
              </a:rPr>
              <a:t>Fundamental “bridging” analogies</a:t>
            </a:r>
          </a:p>
          <a:p>
            <a:pPr>
              <a:buFont typeface="+mj-lt"/>
              <a:buAutoNum type="arabicPeriod"/>
            </a:pPr>
            <a:r>
              <a:rPr lang="en-US" dirty="0">
                <a:solidFill>
                  <a:schemeClr val="bg1"/>
                </a:solidFill>
              </a:rPr>
              <a:t>Industrial practices at work</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287906" y="1751687"/>
            <a:ext cx="4284094"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Named Cognitive activities can be Computed at Scale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all computing process can be expressed in terms of Recursion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Consistent nomenclatures</a:t>
            </a:r>
          </a:p>
          <a:p>
            <a:pPr>
              <a:buFont typeface="+mj-lt"/>
              <a:buAutoNum type="arabicPeriod"/>
            </a:pPr>
            <a:r>
              <a:rPr lang="en-US" dirty="0">
                <a:solidFill>
                  <a:schemeClr val="tx1"/>
                </a:solidFill>
              </a:rPr>
              <a:t>Minimize cognitive complexity</a:t>
            </a:r>
          </a:p>
          <a:p>
            <a:pPr>
              <a:buFont typeface="+mj-lt"/>
              <a:buAutoNum type="arabicPeriod"/>
            </a:pPr>
            <a:r>
              <a:rPr lang="en-US" dirty="0">
                <a:solidFill>
                  <a:schemeClr val="tx1"/>
                </a:solidFill>
              </a:rPr>
              <a:t>Relate to societal practices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Farmilar with terminologies defined in previous lectures. i.e. Category Theory</a:t>
            </a:r>
          </a:p>
        </p:txBody>
      </p:sp>
    </p:spTree>
    <p:extLst>
      <p:ext uri="{BB962C8B-B14F-4D97-AF65-F5344CB8AC3E}">
        <p14:creationId xmlns:p14="http://schemas.microsoft.com/office/powerpoint/2010/main" val="423512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Turing Complete Instruction Set</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3"/>
          <a:stretch>
            <a:fillRect/>
          </a:stretch>
        </p:blipFill>
        <p:spPr>
          <a:xfrm>
            <a:off x="379487" y="741121"/>
            <a:ext cx="4270004" cy="1987761"/>
          </a:xfrm>
          <a:prstGeom prst="rect">
            <a:avLst/>
          </a:prstGeom>
        </p:spPr>
      </p:pic>
      <p:pic>
        <p:nvPicPr>
          <p:cNvPr id="2" name="Picture 1">
            <a:hlinkClick r:id="rId2"/>
            <a:extLst>
              <a:ext uri="{FF2B5EF4-FFF2-40B4-BE49-F238E27FC236}">
                <a16:creationId xmlns:a16="http://schemas.microsoft.com/office/drawing/2014/main" id="{C8681DD6-CEA5-2D4A-8EF4-64384BD373BB}"/>
              </a:ext>
            </a:extLst>
          </p:cNvPr>
          <p:cNvPicPr>
            <a:picLocks noChangeAspect="1"/>
          </p:cNvPicPr>
          <p:nvPr/>
        </p:nvPicPr>
        <p:blipFill>
          <a:blip r:embed="rId4"/>
          <a:stretch>
            <a:fillRect/>
          </a:stretch>
        </p:blipFill>
        <p:spPr>
          <a:xfrm>
            <a:off x="5136232" y="741121"/>
            <a:ext cx="3330889" cy="1653798"/>
          </a:xfrm>
          <a:prstGeom prst="rect">
            <a:avLst/>
          </a:prstGeom>
        </p:spPr>
      </p:pic>
      <p:pic>
        <p:nvPicPr>
          <p:cNvPr id="7" name="Picture 6">
            <a:hlinkClick r:id="rId2"/>
            <a:extLst>
              <a:ext uri="{FF2B5EF4-FFF2-40B4-BE49-F238E27FC236}">
                <a16:creationId xmlns:a16="http://schemas.microsoft.com/office/drawing/2014/main" id="{670CF7F2-46EC-174C-B9B3-82ACAC5CB1A0}"/>
              </a:ext>
            </a:extLst>
          </p:cNvPr>
          <p:cNvPicPr>
            <a:picLocks noChangeAspect="1"/>
          </p:cNvPicPr>
          <p:nvPr/>
        </p:nvPicPr>
        <p:blipFill>
          <a:blip r:embed="rId5"/>
          <a:stretch>
            <a:fillRect/>
          </a:stretch>
        </p:blipFill>
        <p:spPr>
          <a:xfrm>
            <a:off x="1410637" y="2839626"/>
            <a:ext cx="6477708" cy="2043608"/>
          </a:xfrm>
          <a:prstGeom prst="rect">
            <a:avLst/>
          </a:prstGeom>
        </p:spPr>
      </p:pic>
      <p:sp>
        <p:nvSpPr>
          <p:cNvPr id="9" name="TextBox 8">
            <a:extLst>
              <a:ext uri="{FF2B5EF4-FFF2-40B4-BE49-F238E27FC236}">
                <a16:creationId xmlns:a16="http://schemas.microsoft.com/office/drawing/2014/main" id="{765D94D6-94D8-FE49-9389-4FBEDB1615FA}"/>
              </a:ext>
            </a:extLst>
          </p:cNvPr>
          <p:cNvSpPr txBox="1"/>
          <p:nvPr/>
        </p:nvSpPr>
        <p:spPr>
          <a:xfrm>
            <a:off x="3005451" y="4836289"/>
            <a:ext cx="3288080" cy="230832"/>
          </a:xfrm>
          <a:prstGeom prst="rect">
            <a:avLst/>
          </a:prstGeom>
          <a:noFill/>
        </p:spPr>
        <p:txBody>
          <a:bodyPr wrap="none" rtlCol="0">
            <a:spAutoFit/>
          </a:bodyPr>
          <a:lstStyle/>
          <a:p>
            <a:pPr algn="ctr"/>
            <a:r>
              <a:rPr lang="en-TW" sz="900" dirty="0"/>
              <a:t>Paper Download Link: </a:t>
            </a:r>
            <a:r>
              <a:rPr lang="en-US" sz="900" dirty="0">
                <a:hlinkClick r:id="rId2"/>
              </a:rPr>
              <a:t>https://</a:t>
            </a:r>
            <a:r>
              <a:rPr lang="en-US" sz="900" dirty="0" err="1">
                <a:hlinkClick r:id="rId2"/>
              </a:rPr>
              <a:t>drwho.virtadpt.net</a:t>
            </a:r>
            <a:r>
              <a:rPr lang="en-US" sz="900" dirty="0">
                <a:hlinkClick r:id="rId2"/>
              </a:rPr>
              <a:t>/files/</a:t>
            </a:r>
            <a:r>
              <a:rPr lang="en-US" sz="900" dirty="0" err="1">
                <a:hlinkClick r:id="rId2"/>
              </a:rPr>
              <a:t>mov.pdf</a:t>
            </a:r>
            <a:endParaRPr lang="en-TW" sz="900" dirty="0"/>
          </a:p>
        </p:txBody>
      </p:sp>
    </p:spTree>
    <p:extLst>
      <p:ext uri="{BB962C8B-B14F-4D97-AF65-F5344CB8AC3E}">
        <p14:creationId xmlns:p14="http://schemas.microsoft.com/office/powerpoint/2010/main" val="2030531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1338495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The Sources of these Ideas</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5F9F476-33C0-3C49-BE69-BECBD65DC91A}"/>
              </a:ext>
            </a:extLst>
          </p:cNvPr>
          <p:cNvPicPr>
            <a:picLocks noChangeAspect="1"/>
          </p:cNvPicPr>
          <p:nvPr/>
        </p:nvPicPr>
        <p:blipFill>
          <a:blip r:embed="rId3"/>
          <a:stretch>
            <a:fillRect/>
          </a:stretch>
        </p:blipFill>
        <p:spPr>
          <a:xfrm>
            <a:off x="1943348" y="1389837"/>
            <a:ext cx="1622472" cy="2168213"/>
          </a:xfrm>
          <a:prstGeom prst="rect">
            <a:avLst/>
          </a:prstGeom>
        </p:spPr>
      </p:pic>
      <p:sp>
        <p:nvSpPr>
          <p:cNvPr id="8" name="TextBox 7">
            <a:extLst>
              <a:ext uri="{FF2B5EF4-FFF2-40B4-BE49-F238E27FC236}">
                <a16:creationId xmlns:a16="http://schemas.microsoft.com/office/drawing/2014/main" id="{F168F9DE-0C0E-6D47-A88C-E415479241BD}"/>
              </a:ext>
            </a:extLst>
          </p:cNvPr>
          <p:cNvSpPr txBox="1"/>
          <p:nvPr/>
        </p:nvSpPr>
        <p:spPr>
          <a:xfrm>
            <a:off x="2045130" y="3604666"/>
            <a:ext cx="1429746" cy="307777"/>
          </a:xfrm>
          <a:prstGeom prst="rect">
            <a:avLst/>
          </a:prstGeom>
          <a:noFill/>
        </p:spPr>
        <p:txBody>
          <a:bodyPr wrap="square" rtlCol="0">
            <a:spAutoFit/>
          </a:bodyPr>
          <a:lstStyle/>
          <a:p>
            <a:r>
              <a:rPr lang="en-TW" dirty="0">
                <a:hlinkClick r:id="rId2"/>
              </a:rPr>
              <a:t>Alonzo Church</a:t>
            </a:r>
            <a:endParaRPr lang="en-TW" dirty="0"/>
          </a:p>
        </p:txBody>
      </p:sp>
      <p:pic>
        <p:nvPicPr>
          <p:cNvPr id="9" name="Picture 8">
            <a:hlinkClick r:id="rId4"/>
            <a:extLst>
              <a:ext uri="{FF2B5EF4-FFF2-40B4-BE49-F238E27FC236}">
                <a16:creationId xmlns:a16="http://schemas.microsoft.com/office/drawing/2014/main" id="{A5080F61-EED2-1F49-95FF-C4FFBA5A9D7E}"/>
              </a:ext>
            </a:extLst>
          </p:cNvPr>
          <p:cNvPicPr>
            <a:picLocks noChangeAspect="1"/>
          </p:cNvPicPr>
          <p:nvPr/>
        </p:nvPicPr>
        <p:blipFill>
          <a:blip r:embed="rId5"/>
          <a:stretch>
            <a:fillRect/>
          </a:stretch>
        </p:blipFill>
        <p:spPr>
          <a:xfrm>
            <a:off x="3816426" y="1367298"/>
            <a:ext cx="1523984" cy="2168213"/>
          </a:xfrm>
          <a:prstGeom prst="rect">
            <a:avLst/>
          </a:prstGeom>
        </p:spPr>
      </p:pic>
      <p:sp>
        <p:nvSpPr>
          <p:cNvPr id="10" name="TextBox 9">
            <a:extLst>
              <a:ext uri="{FF2B5EF4-FFF2-40B4-BE49-F238E27FC236}">
                <a16:creationId xmlns:a16="http://schemas.microsoft.com/office/drawing/2014/main" id="{9331978C-7C28-5147-8BE6-0C465978752B}"/>
              </a:ext>
            </a:extLst>
          </p:cNvPr>
          <p:cNvSpPr txBox="1"/>
          <p:nvPr/>
        </p:nvSpPr>
        <p:spPr>
          <a:xfrm>
            <a:off x="3608579" y="3575723"/>
            <a:ext cx="1939678" cy="307777"/>
          </a:xfrm>
          <a:prstGeom prst="rect">
            <a:avLst/>
          </a:prstGeom>
          <a:noFill/>
        </p:spPr>
        <p:txBody>
          <a:bodyPr wrap="square" rtlCol="0">
            <a:spAutoFit/>
          </a:bodyPr>
          <a:lstStyle/>
          <a:p>
            <a:pPr algn="ctr"/>
            <a:r>
              <a:rPr lang="en-US" dirty="0">
                <a:hlinkClick r:id="rId4"/>
              </a:rPr>
              <a:t>Stephen Cole Kleene</a:t>
            </a:r>
            <a:endParaRPr lang="en-TW" dirty="0"/>
          </a:p>
        </p:txBody>
      </p:sp>
      <p:pic>
        <p:nvPicPr>
          <p:cNvPr id="11" name="Picture 10">
            <a:hlinkClick r:id="rId6"/>
            <a:extLst>
              <a:ext uri="{FF2B5EF4-FFF2-40B4-BE49-F238E27FC236}">
                <a16:creationId xmlns:a16="http://schemas.microsoft.com/office/drawing/2014/main" id="{AC7040B6-84B6-7741-9478-472D8410FBF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586847" y="1367298"/>
            <a:ext cx="1535804" cy="2168213"/>
          </a:xfrm>
          <a:prstGeom prst="rect">
            <a:avLst/>
          </a:prstGeom>
        </p:spPr>
      </p:pic>
      <p:sp>
        <p:nvSpPr>
          <p:cNvPr id="12" name="TextBox 11">
            <a:extLst>
              <a:ext uri="{FF2B5EF4-FFF2-40B4-BE49-F238E27FC236}">
                <a16:creationId xmlns:a16="http://schemas.microsoft.com/office/drawing/2014/main" id="{3B7BDEEC-BEF5-D842-BBB9-6D57CBBFE448}"/>
              </a:ext>
            </a:extLst>
          </p:cNvPr>
          <p:cNvSpPr txBox="1"/>
          <p:nvPr/>
        </p:nvSpPr>
        <p:spPr>
          <a:xfrm>
            <a:off x="5704441" y="3575723"/>
            <a:ext cx="1300615" cy="307777"/>
          </a:xfrm>
          <a:prstGeom prst="rect">
            <a:avLst/>
          </a:prstGeom>
          <a:noFill/>
        </p:spPr>
        <p:txBody>
          <a:bodyPr wrap="square" rtlCol="0">
            <a:spAutoFit/>
          </a:bodyPr>
          <a:lstStyle/>
          <a:p>
            <a:pPr algn="ctr"/>
            <a:r>
              <a:rPr lang="en-US" dirty="0">
                <a:hlinkClick r:id="rId6"/>
              </a:rPr>
              <a:t>Alfred Tarski</a:t>
            </a:r>
            <a:endParaRPr lang="en-TW" dirty="0"/>
          </a:p>
        </p:txBody>
      </p:sp>
      <p:pic>
        <p:nvPicPr>
          <p:cNvPr id="13" name="Picture 12">
            <a:extLst>
              <a:ext uri="{FF2B5EF4-FFF2-40B4-BE49-F238E27FC236}">
                <a16:creationId xmlns:a16="http://schemas.microsoft.com/office/drawing/2014/main" id="{D70A256A-2FC9-6647-8265-D15A0DB844CA}"/>
              </a:ext>
            </a:extLst>
          </p:cNvPr>
          <p:cNvPicPr>
            <a:picLocks noChangeAspect="1"/>
          </p:cNvPicPr>
          <p:nvPr/>
        </p:nvPicPr>
        <p:blipFill>
          <a:blip r:embed="rId8"/>
          <a:stretch>
            <a:fillRect/>
          </a:stretch>
        </p:blipFill>
        <p:spPr>
          <a:xfrm>
            <a:off x="7370023" y="1367298"/>
            <a:ext cx="1673708" cy="2168213"/>
          </a:xfrm>
          <a:prstGeom prst="rect">
            <a:avLst/>
          </a:prstGeom>
        </p:spPr>
      </p:pic>
      <p:sp>
        <p:nvSpPr>
          <p:cNvPr id="14" name="TextBox 13">
            <a:extLst>
              <a:ext uri="{FF2B5EF4-FFF2-40B4-BE49-F238E27FC236}">
                <a16:creationId xmlns:a16="http://schemas.microsoft.com/office/drawing/2014/main" id="{9DABC323-9D33-2D43-A8A4-3964968BCEE9}"/>
              </a:ext>
            </a:extLst>
          </p:cNvPr>
          <p:cNvSpPr txBox="1"/>
          <p:nvPr/>
        </p:nvSpPr>
        <p:spPr>
          <a:xfrm>
            <a:off x="7556569" y="3575723"/>
            <a:ext cx="1300615" cy="307777"/>
          </a:xfrm>
          <a:prstGeom prst="rect">
            <a:avLst/>
          </a:prstGeom>
          <a:noFill/>
        </p:spPr>
        <p:txBody>
          <a:bodyPr wrap="square" rtlCol="0">
            <a:spAutoFit/>
          </a:bodyPr>
          <a:lstStyle/>
          <a:p>
            <a:pPr algn="ctr"/>
            <a:r>
              <a:rPr lang="en-US" dirty="0">
                <a:hlinkClick r:id="rId9"/>
              </a:rPr>
              <a:t>Dana Scott</a:t>
            </a:r>
            <a:endParaRPr lang="en-TW" dirty="0"/>
          </a:p>
        </p:txBody>
      </p:sp>
      <p:pic>
        <p:nvPicPr>
          <p:cNvPr id="15" name="Picture 14">
            <a:extLst>
              <a:ext uri="{FF2B5EF4-FFF2-40B4-BE49-F238E27FC236}">
                <a16:creationId xmlns:a16="http://schemas.microsoft.com/office/drawing/2014/main" id="{25C98BBC-A1BF-904B-A2CB-F1AF02D8B843}"/>
              </a:ext>
            </a:extLst>
          </p:cNvPr>
          <p:cNvPicPr>
            <a:picLocks noChangeAspect="1"/>
          </p:cNvPicPr>
          <p:nvPr/>
        </p:nvPicPr>
        <p:blipFill>
          <a:blip r:embed="rId10"/>
          <a:stretch>
            <a:fillRect/>
          </a:stretch>
        </p:blipFill>
        <p:spPr>
          <a:xfrm>
            <a:off x="127024" y="1389837"/>
            <a:ext cx="1569102" cy="2168213"/>
          </a:xfrm>
          <a:prstGeom prst="rect">
            <a:avLst/>
          </a:prstGeom>
        </p:spPr>
      </p:pic>
      <p:sp>
        <p:nvSpPr>
          <p:cNvPr id="16" name="TextBox 15">
            <a:extLst>
              <a:ext uri="{FF2B5EF4-FFF2-40B4-BE49-F238E27FC236}">
                <a16:creationId xmlns:a16="http://schemas.microsoft.com/office/drawing/2014/main" id="{DF4E3989-6A15-3A46-A383-56A133E42896}"/>
              </a:ext>
            </a:extLst>
          </p:cNvPr>
          <p:cNvSpPr txBox="1"/>
          <p:nvPr/>
        </p:nvSpPr>
        <p:spPr>
          <a:xfrm>
            <a:off x="261267" y="3603837"/>
            <a:ext cx="1300615" cy="738664"/>
          </a:xfrm>
          <a:prstGeom prst="rect">
            <a:avLst/>
          </a:prstGeom>
          <a:noFill/>
        </p:spPr>
        <p:txBody>
          <a:bodyPr wrap="square" rtlCol="0">
            <a:spAutoFit/>
          </a:bodyPr>
          <a:lstStyle/>
          <a:p>
            <a:pPr algn="ctr"/>
            <a:r>
              <a:rPr lang="en-US" dirty="0">
                <a:hlinkClick r:id="rId11"/>
              </a:rPr>
              <a:t>Charles Sanders Pierce</a:t>
            </a:r>
            <a:endParaRPr lang="en-TW" dirty="0"/>
          </a:p>
        </p:txBody>
      </p:sp>
    </p:spTree>
    <p:extLst>
      <p:ext uri="{BB962C8B-B14F-4D97-AF65-F5344CB8AC3E}">
        <p14:creationId xmlns:p14="http://schemas.microsoft.com/office/powerpoint/2010/main" val="3677664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Charles Sanders Pierce and Arrows</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15" name="Picture 14">
            <a:extLst>
              <a:ext uri="{FF2B5EF4-FFF2-40B4-BE49-F238E27FC236}">
                <a16:creationId xmlns:a16="http://schemas.microsoft.com/office/drawing/2014/main" id="{25C98BBC-A1BF-904B-A2CB-F1AF02D8B843}"/>
              </a:ext>
            </a:extLst>
          </p:cNvPr>
          <p:cNvPicPr>
            <a:picLocks noChangeAspect="1"/>
          </p:cNvPicPr>
          <p:nvPr/>
        </p:nvPicPr>
        <p:blipFill>
          <a:blip r:embed="rId2"/>
          <a:stretch>
            <a:fillRect/>
          </a:stretch>
        </p:blipFill>
        <p:spPr>
          <a:xfrm>
            <a:off x="127024" y="1389837"/>
            <a:ext cx="1569102" cy="2168213"/>
          </a:xfrm>
          <a:prstGeom prst="rect">
            <a:avLst/>
          </a:prstGeom>
        </p:spPr>
      </p:pic>
      <p:sp>
        <p:nvSpPr>
          <p:cNvPr id="16" name="TextBox 15">
            <a:extLst>
              <a:ext uri="{FF2B5EF4-FFF2-40B4-BE49-F238E27FC236}">
                <a16:creationId xmlns:a16="http://schemas.microsoft.com/office/drawing/2014/main" id="{DF4E3989-6A15-3A46-A383-56A133E42896}"/>
              </a:ext>
            </a:extLst>
          </p:cNvPr>
          <p:cNvSpPr txBox="1"/>
          <p:nvPr/>
        </p:nvSpPr>
        <p:spPr>
          <a:xfrm>
            <a:off x="261267" y="3603837"/>
            <a:ext cx="1300615" cy="738664"/>
          </a:xfrm>
          <a:prstGeom prst="rect">
            <a:avLst/>
          </a:prstGeom>
          <a:noFill/>
        </p:spPr>
        <p:txBody>
          <a:bodyPr wrap="square" rtlCol="0">
            <a:spAutoFit/>
          </a:bodyPr>
          <a:lstStyle/>
          <a:p>
            <a:pPr algn="ctr"/>
            <a:r>
              <a:rPr lang="en-US" dirty="0">
                <a:hlinkClick r:id="rId3"/>
              </a:rPr>
              <a:t>Charles Sanders Pierce</a:t>
            </a:r>
            <a:endParaRPr lang="en-TW" dirty="0"/>
          </a:p>
        </p:txBody>
      </p:sp>
      <p:sp>
        <p:nvSpPr>
          <p:cNvPr id="17" name="TextBox 16">
            <a:extLst>
              <a:ext uri="{FF2B5EF4-FFF2-40B4-BE49-F238E27FC236}">
                <a16:creationId xmlns:a16="http://schemas.microsoft.com/office/drawing/2014/main" id="{76D82B04-FEA9-A442-A3F8-95C34F34EA58}"/>
              </a:ext>
            </a:extLst>
          </p:cNvPr>
          <p:cNvSpPr txBox="1"/>
          <p:nvPr/>
        </p:nvSpPr>
        <p:spPr>
          <a:xfrm>
            <a:off x="2714521" y="3311127"/>
            <a:ext cx="4936581" cy="1015663"/>
          </a:xfrm>
          <a:prstGeom prst="rect">
            <a:avLst/>
          </a:prstGeom>
          <a:noFill/>
        </p:spPr>
        <p:txBody>
          <a:bodyPr wrap="square" rtlCol="0">
            <a:spAutoFit/>
          </a:bodyPr>
          <a:lstStyle/>
          <a:p>
            <a:r>
              <a:rPr lang="en-US" sz="2000" dirty="0"/>
              <a:t>The NOR operator is also known as </a:t>
            </a:r>
            <a:r>
              <a:rPr lang="en-US" sz="2000" b="1" dirty="0"/>
              <a:t>Peirce's arrow</a:t>
            </a:r>
            <a:r>
              <a:rPr lang="en-US" sz="2000" dirty="0"/>
              <a:t>—</a:t>
            </a:r>
            <a:r>
              <a:rPr lang="en-US" sz="2000" dirty="0">
                <a:hlinkClick r:id="rId3" tooltip="Charles Sanders Peirce"/>
              </a:rPr>
              <a:t>Charles Sanders Peirce</a:t>
            </a:r>
            <a:r>
              <a:rPr lang="en-US" sz="2000" dirty="0"/>
              <a:t> introduced the symbol ↓ for it,</a:t>
            </a:r>
            <a:r>
              <a:rPr lang="en-US" sz="2000" baseline="30000" dirty="0">
                <a:hlinkClick r:id="rId4"/>
              </a:rPr>
              <a:t>[1]</a:t>
            </a:r>
            <a:r>
              <a:rPr lang="en-US" sz="2000" dirty="0"/>
              <a:t> </a:t>
            </a:r>
            <a:endParaRPr lang="en-TW" sz="2000" dirty="0"/>
          </a:p>
        </p:txBody>
      </p:sp>
      <p:pic>
        <p:nvPicPr>
          <p:cNvPr id="18" name="Picture 17">
            <a:extLst>
              <a:ext uri="{FF2B5EF4-FFF2-40B4-BE49-F238E27FC236}">
                <a16:creationId xmlns:a16="http://schemas.microsoft.com/office/drawing/2014/main" id="{3A748E6D-7354-7644-A296-CC114582BFC4}"/>
              </a:ext>
            </a:extLst>
          </p:cNvPr>
          <p:cNvPicPr>
            <a:picLocks noChangeAspect="1"/>
          </p:cNvPicPr>
          <p:nvPr/>
        </p:nvPicPr>
        <p:blipFill>
          <a:blip r:embed="rId5"/>
          <a:stretch>
            <a:fillRect/>
          </a:stretch>
        </p:blipFill>
        <p:spPr>
          <a:xfrm>
            <a:off x="2561451" y="1500899"/>
            <a:ext cx="2197521" cy="1596864"/>
          </a:xfrm>
          <a:prstGeom prst="rect">
            <a:avLst/>
          </a:prstGeom>
        </p:spPr>
      </p:pic>
      <p:pic>
        <p:nvPicPr>
          <p:cNvPr id="19" name="Picture 18">
            <a:extLst>
              <a:ext uri="{FF2B5EF4-FFF2-40B4-BE49-F238E27FC236}">
                <a16:creationId xmlns:a16="http://schemas.microsoft.com/office/drawing/2014/main" id="{8D8C5E92-CB76-D340-92A9-1EF1B3680578}"/>
              </a:ext>
            </a:extLst>
          </p:cNvPr>
          <p:cNvPicPr>
            <a:picLocks noChangeAspect="1"/>
          </p:cNvPicPr>
          <p:nvPr/>
        </p:nvPicPr>
        <p:blipFill>
          <a:blip r:embed="rId6"/>
          <a:stretch>
            <a:fillRect/>
          </a:stretch>
        </p:blipFill>
        <p:spPr>
          <a:xfrm>
            <a:off x="5437108" y="1517198"/>
            <a:ext cx="2545574" cy="1272787"/>
          </a:xfrm>
          <a:prstGeom prst="rect">
            <a:avLst/>
          </a:prstGeom>
        </p:spPr>
      </p:pic>
    </p:spTree>
    <p:extLst>
      <p:ext uri="{BB962C8B-B14F-4D97-AF65-F5344CB8AC3E}">
        <p14:creationId xmlns:p14="http://schemas.microsoft.com/office/powerpoint/2010/main" val="2731447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Charles Sanders Pierce and Arrows</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2" name="Picture 1">
            <a:hlinkClick r:id="rId2"/>
            <a:extLst>
              <a:ext uri="{FF2B5EF4-FFF2-40B4-BE49-F238E27FC236}">
                <a16:creationId xmlns:a16="http://schemas.microsoft.com/office/drawing/2014/main" id="{0F39A5CD-9DB8-784E-9B8A-6C803C3CB096}"/>
              </a:ext>
            </a:extLst>
          </p:cNvPr>
          <p:cNvPicPr>
            <a:picLocks noChangeAspect="1"/>
          </p:cNvPicPr>
          <p:nvPr/>
        </p:nvPicPr>
        <p:blipFill>
          <a:blip r:embed="rId3"/>
          <a:stretch>
            <a:fillRect/>
          </a:stretch>
        </p:blipFill>
        <p:spPr>
          <a:xfrm>
            <a:off x="5249943" y="1281610"/>
            <a:ext cx="3161205" cy="2580279"/>
          </a:xfrm>
          <a:prstGeom prst="rect">
            <a:avLst/>
          </a:prstGeom>
        </p:spPr>
      </p:pic>
      <p:sp>
        <p:nvSpPr>
          <p:cNvPr id="4" name="TextBox 3">
            <a:extLst>
              <a:ext uri="{FF2B5EF4-FFF2-40B4-BE49-F238E27FC236}">
                <a16:creationId xmlns:a16="http://schemas.microsoft.com/office/drawing/2014/main" id="{C11A47DC-13F8-AC4D-AC10-96D0FFC4EE56}"/>
              </a:ext>
            </a:extLst>
          </p:cNvPr>
          <p:cNvSpPr txBox="1"/>
          <p:nvPr/>
        </p:nvSpPr>
        <p:spPr>
          <a:xfrm>
            <a:off x="1333195" y="4375014"/>
            <a:ext cx="2829621" cy="307777"/>
          </a:xfrm>
          <a:prstGeom prst="rect">
            <a:avLst/>
          </a:prstGeom>
          <a:noFill/>
        </p:spPr>
        <p:txBody>
          <a:bodyPr wrap="none" rtlCol="0">
            <a:spAutoFit/>
          </a:bodyPr>
          <a:lstStyle/>
          <a:p>
            <a:r>
              <a:rPr lang="en-TW" dirty="0">
                <a:hlinkClick r:id="rId4"/>
              </a:rPr>
              <a:t>Google Talk 2018</a:t>
            </a:r>
            <a:r>
              <a:rPr lang="en-TW" dirty="0"/>
              <a:t> by  </a:t>
            </a:r>
            <a:r>
              <a:rPr lang="en-TW" dirty="0">
                <a:hlinkClick r:id="rId5"/>
              </a:rPr>
              <a:t>Moran Cerf</a:t>
            </a:r>
            <a:endParaRPr lang="en-TW" dirty="0"/>
          </a:p>
        </p:txBody>
      </p:sp>
      <p:sp>
        <p:nvSpPr>
          <p:cNvPr id="5" name="TextBox 4">
            <a:extLst>
              <a:ext uri="{FF2B5EF4-FFF2-40B4-BE49-F238E27FC236}">
                <a16:creationId xmlns:a16="http://schemas.microsoft.com/office/drawing/2014/main" id="{1523C317-91EC-7941-86F8-2966CC64E47B}"/>
              </a:ext>
            </a:extLst>
          </p:cNvPr>
          <p:cNvSpPr txBox="1"/>
          <p:nvPr/>
        </p:nvSpPr>
        <p:spPr>
          <a:xfrm>
            <a:off x="6315019" y="3944679"/>
            <a:ext cx="1386918" cy="307777"/>
          </a:xfrm>
          <a:prstGeom prst="rect">
            <a:avLst/>
          </a:prstGeom>
          <a:noFill/>
        </p:spPr>
        <p:txBody>
          <a:bodyPr wrap="none" rtlCol="0">
            <a:spAutoFit/>
          </a:bodyPr>
          <a:lstStyle/>
          <a:p>
            <a:r>
              <a:rPr lang="en-US" dirty="0">
                <a:hlinkClick r:id="rId2"/>
              </a:rPr>
              <a:t>The web report</a:t>
            </a:r>
            <a:endParaRPr lang="en-TW" dirty="0"/>
          </a:p>
        </p:txBody>
      </p:sp>
      <p:pic>
        <p:nvPicPr>
          <p:cNvPr id="6" name="Picture 5">
            <a:hlinkClick r:id="rId4"/>
            <a:extLst>
              <a:ext uri="{FF2B5EF4-FFF2-40B4-BE49-F238E27FC236}">
                <a16:creationId xmlns:a16="http://schemas.microsoft.com/office/drawing/2014/main" id="{3774A884-FAA1-034C-BB27-53D11BC020BB}"/>
              </a:ext>
            </a:extLst>
          </p:cNvPr>
          <p:cNvPicPr>
            <a:picLocks noChangeAspect="1"/>
          </p:cNvPicPr>
          <p:nvPr/>
        </p:nvPicPr>
        <p:blipFill>
          <a:blip r:embed="rId6"/>
          <a:stretch>
            <a:fillRect/>
          </a:stretch>
        </p:blipFill>
        <p:spPr>
          <a:xfrm>
            <a:off x="564800" y="1435498"/>
            <a:ext cx="4316719" cy="2806324"/>
          </a:xfrm>
          <a:prstGeom prst="rect">
            <a:avLst/>
          </a:prstGeom>
        </p:spPr>
      </p:pic>
    </p:spTree>
    <p:extLst>
      <p:ext uri="{BB962C8B-B14F-4D97-AF65-F5344CB8AC3E}">
        <p14:creationId xmlns:p14="http://schemas.microsoft.com/office/powerpoint/2010/main" val="667338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2620440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1480486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2465396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787495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Categorical Manifesto</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2" name="Picture 1">
            <a:hlinkClick r:id="rId3"/>
            <a:extLst>
              <a:ext uri="{FF2B5EF4-FFF2-40B4-BE49-F238E27FC236}">
                <a16:creationId xmlns:a16="http://schemas.microsoft.com/office/drawing/2014/main" id="{6286A3E7-6CA2-7E42-A4C5-D462F6E7A858}"/>
              </a:ext>
            </a:extLst>
          </p:cNvPr>
          <p:cNvPicPr>
            <a:picLocks noChangeAspect="1"/>
          </p:cNvPicPr>
          <p:nvPr/>
        </p:nvPicPr>
        <p:blipFill>
          <a:blip r:embed="rId4"/>
          <a:stretch>
            <a:fillRect/>
          </a:stretch>
        </p:blipFill>
        <p:spPr>
          <a:xfrm>
            <a:off x="738554" y="1016301"/>
            <a:ext cx="7666892" cy="1824169"/>
          </a:xfrm>
          <a:prstGeom prst="rect">
            <a:avLst/>
          </a:prstGeom>
        </p:spPr>
      </p:pic>
      <p:sp>
        <p:nvSpPr>
          <p:cNvPr id="10" name="TextBox 9">
            <a:extLst>
              <a:ext uri="{FF2B5EF4-FFF2-40B4-BE49-F238E27FC236}">
                <a16:creationId xmlns:a16="http://schemas.microsoft.com/office/drawing/2014/main" id="{C3F6FCCD-AD2E-A84D-85E2-95DAE6FAFECC}"/>
              </a:ext>
            </a:extLst>
          </p:cNvPr>
          <p:cNvSpPr txBox="1"/>
          <p:nvPr/>
        </p:nvSpPr>
        <p:spPr>
          <a:xfrm>
            <a:off x="1664677" y="2840470"/>
            <a:ext cx="6095999" cy="553998"/>
          </a:xfrm>
          <a:prstGeom prst="rect">
            <a:avLst/>
          </a:prstGeom>
          <a:noFill/>
        </p:spPr>
        <p:txBody>
          <a:bodyPr wrap="square" rtlCol="0">
            <a:spAutoFit/>
          </a:bodyPr>
          <a:lstStyle/>
          <a:p>
            <a:r>
              <a:rPr lang="en-US" sz="1000" dirty="0"/>
              <a:t>Welcome to the web site of the KMR group! We are based at the School of </a:t>
            </a:r>
            <a:r>
              <a:rPr lang="en-US" sz="1000" i="1" dirty="0"/>
              <a:t>Electrical Engineering and Computer Science</a:t>
            </a:r>
            <a:r>
              <a:rPr lang="en-US" sz="1000" dirty="0"/>
              <a:t> </a:t>
            </a:r>
            <a:r>
              <a:rPr lang="en-US" sz="1000" dirty="0">
                <a:hlinkClick r:id="rId5" tooltip="The School of Electrical Engineering and Computer Science"/>
              </a:rPr>
              <a:t>EECS</a:t>
            </a:r>
            <a:r>
              <a:rPr lang="en-US" sz="1000" dirty="0"/>
              <a:t> [formerly (= pre 2018) the School of </a:t>
            </a:r>
            <a:r>
              <a:rPr lang="en-US" sz="1000" i="1" dirty="0"/>
              <a:t>Computer Science and Communication</a:t>
            </a:r>
            <a:r>
              <a:rPr lang="en-US" sz="1000" dirty="0"/>
              <a:t>] (</a:t>
            </a:r>
            <a:r>
              <a:rPr lang="en-US" sz="1000" dirty="0">
                <a:hlinkClick r:id="rId6"/>
              </a:rPr>
              <a:t>CSC</a:t>
            </a:r>
            <a:r>
              <a:rPr lang="en-US" sz="1000" dirty="0"/>
              <a:t>) at the </a:t>
            </a:r>
            <a:r>
              <a:rPr lang="en-US" sz="1000" dirty="0">
                <a:hlinkClick r:id="rId7"/>
              </a:rPr>
              <a:t>KTH</a:t>
            </a:r>
            <a:r>
              <a:rPr lang="en-US" sz="1000" dirty="0"/>
              <a:t> </a:t>
            </a:r>
            <a:r>
              <a:rPr lang="en-US" sz="1000" i="1" dirty="0"/>
              <a:t>Royal Institute of Technology</a:t>
            </a:r>
            <a:r>
              <a:rPr lang="en-US" sz="1000" dirty="0"/>
              <a:t> in Stockholm, Sweden.</a:t>
            </a:r>
            <a:endParaRPr lang="en-TW" sz="1000" dirty="0"/>
          </a:p>
        </p:txBody>
      </p:sp>
      <p:sp>
        <p:nvSpPr>
          <p:cNvPr id="11" name="TextBox 10">
            <a:extLst>
              <a:ext uri="{FF2B5EF4-FFF2-40B4-BE49-F238E27FC236}">
                <a16:creationId xmlns:a16="http://schemas.microsoft.com/office/drawing/2014/main" id="{438452C0-360D-9642-9B81-466A4E521E06}"/>
              </a:ext>
            </a:extLst>
          </p:cNvPr>
          <p:cNvSpPr txBox="1"/>
          <p:nvPr/>
        </p:nvSpPr>
        <p:spPr>
          <a:xfrm>
            <a:off x="912326" y="3475022"/>
            <a:ext cx="7425431" cy="1600438"/>
          </a:xfrm>
          <a:prstGeom prst="rect">
            <a:avLst/>
          </a:prstGeom>
          <a:noFill/>
        </p:spPr>
        <p:txBody>
          <a:bodyPr wrap="none" rtlCol="0">
            <a:spAutoFit/>
          </a:bodyPr>
          <a:lstStyle/>
          <a:p>
            <a:r>
              <a:rPr lang="en-US" i="1" dirty="0"/>
              <a:t>… </a:t>
            </a:r>
            <a:r>
              <a:rPr lang="en-US" b="1" i="1" dirty="0"/>
              <a:t>the Fifth Dogma:</a:t>
            </a:r>
            <a:r>
              <a:rPr lang="en-US" i="1" dirty="0"/>
              <a:t> </a:t>
            </a:r>
          </a:p>
          <a:p>
            <a:r>
              <a:rPr lang="en-US" i="1" dirty="0"/>
              <a:t>Given a category of widgets,</a:t>
            </a:r>
            <a:br>
              <a:rPr lang="en-US" i="1" dirty="0"/>
            </a:br>
            <a:r>
              <a:rPr lang="en-US" i="1" dirty="0"/>
              <a:t>the operation of putting a system of widgets together to form some super-widget</a:t>
            </a:r>
            <a:br>
              <a:rPr lang="en-US" i="1" dirty="0"/>
            </a:br>
            <a:r>
              <a:rPr lang="en-US" i="1" dirty="0"/>
              <a:t>corresponds to taking the colimit of the diagram of widgets</a:t>
            </a:r>
            <a:br>
              <a:rPr lang="en-US" i="1" dirty="0"/>
            </a:br>
            <a:r>
              <a:rPr lang="en-US" i="1" dirty="0"/>
              <a:t>that shows how to interconnect them</a:t>
            </a:r>
            <a:r>
              <a:rPr lang="en-US" dirty="0"/>
              <a:t>. </a:t>
            </a:r>
          </a:p>
          <a:p>
            <a:r>
              <a:rPr lang="en-US" dirty="0"/>
              <a:t>At least for me, this dogma first appeared in the context of General Systems Theory.</a:t>
            </a:r>
          </a:p>
          <a:p>
            <a:r>
              <a:rPr lang="en-TW" dirty="0"/>
              <a:t>		</a:t>
            </a:r>
            <a:r>
              <a:rPr lang="en-US" dirty="0"/>
              <a:t> ////// </a:t>
            </a:r>
            <a:r>
              <a:rPr lang="en-US" b="1" dirty="0"/>
              <a:t>End of quote from Joseph Goguen’s Categorical Manifesto</a:t>
            </a:r>
            <a:endParaRPr lang="en-TW" dirty="0"/>
          </a:p>
        </p:txBody>
      </p:sp>
    </p:spTree>
    <p:extLst>
      <p:ext uri="{BB962C8B-B14F-4D97-AF65-F5344CB8AC3E}">
        <p14:creationId xmlns:p14="http://schemas.microsoft.com/office/powerpoint/2010/main" val="3594577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600" dirty="0"/>
              <a:t>Ideas related to Knowledge Representation (week 6):</a:t>
            </a:r>
          </a:p>
          <a:p>
            <a:pPr lvl="1"/>
            <a:r>
              <a:rPr lang="en-US" sz="1200" dirty="0"/>
              <a:t>Partially Ordered Set (POS), Lattice, Initial and Terminal Objects, Limits, Co-limits.</a:t>
            </a:r>
          </a:p>
          <a:p>
            <a:pPr lvl="1"/>
            <a:r>
              <a:rPr lang="en-US" sz="1200" dirty="0"/>
              <a:t>Functors as Maps, Functors as Containers, Kan Extensions as Categories of Concepts</a:t>
            </a:r>
          </a:p>
          <a:p>
            <a:pPr lvl="1"/>
            <a:r>
              <a:rPr lang="en-US" sz="1200" dirty="0"/>
              <a:t>Static Analysis: Automatically discover properties for all possible paths of program execution</a:t>
            </a:r>
          </a:p>
          <a:p>
            <a:pPr lvl="1"/>
            <a:endParaRPr lang="en-US" sz="1200" dirty="0"/>
          </a:p>
          <a:p>
            <a:r>
              <a:rPr lang="en-US" sz="1600" dirty="0"/>
              <a:t>Terms to explain this week:</a:t>
            </a:r>
          </a:p>
          <a:p>
            <a:pPr lvl="1"/>
            <a:r>
              <a:rPr lang="en-US" sz="1200" dirty="0"/>
              <a:t>Recursive Functions: the source of complexity</a:t>
            </a:r>
          </a:p>
          <a:p>
            <a:pPr lvl="1"/>
            <a:r>
              <a:rPr lang="en-US" sz="1200" dirty="0"/>
              <a:t>Primitive Recursion: the ultimate standard for name management</a:t>
            </a:r>
          </a:p>
          <a:p>
            <a:pPr lvl="1"/>
            <a:r>
              <a:rPr lang="en-US" sz="1200" dirty="0"/>
              <a:t>Head and Tail Recursion</a:t>
            </a:r>
            <a:r>
              <a:rPr lang="en-US" altLang="zh-CN" sz="1200" dirty="0"/>
              <a:t>: </a:t>
            </a:r>
            <a:r>
              <a:rPr lang="en-US" sz="1200" dirty="0"/>
              <a:t>Trade offs between space and time</a:t>
            </a:r>
          </a:p>
          <a:p>
            <a:endParaRPr lang="en-US" sz="1600"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086229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”POS” of knowledge representation by KMR</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
        <p:nvSpPr>
          <p:cNvPr id="10" name="TextBox 9">
            <a:extLst>
              <a:ext uri="{FF2B5EF4-FFF2-40B4-BE49-F238E27FC236}">
                <a16:creationId xmlns:a16="http://schemas.microsoft.com/office/drawing/2014/main" id="{C3F6FCCD-AD2E-A84D-85E2-95DAE6FAFECC}"/>
              </a:ext>
            </a:extLst>
          </p:cNvPr>
          <p:cNvSpPr txBox="1"/>
          <p:nvPr/>
        </p:nvSpPr>
        <p:spPr>
          <a:xfrm>
            <a:off x="2497016" y="4810596"/>
            <a:ext cx="6095999" cy="246221"/>
          </a:xfrm>
          <a:prstGeom prst="rect">
            <a:avLst/>
          </a:prstGeom>
          <a:noFill/>
        </p:spPr>
        <p:txBody>
          <a:bodyPr wrap="square" rtlCol="0">
            <a:spAutoFit/>
          </a:bodyPr>
          <a:lstStyle/>
          <a:p>
            <a:r>
              <a:rPr lang="en-US" sz="1000" dirty="0"/>
              <a:t>Image Source: KMR group of </a:t>
            </a:r>
            <a:r>
              <a:rPr lang="en-US" sz="1000" dirty="0">
                <a:hlinkClick r:id="rId3"/>
              </a:rPr>
              <a:t>KTH</a:t>
            </a:r>
            <a:r>
              <a:rPr lang="en-US" sz="1000" dirty="0"/>
              <a:t> </a:t>
            </a:r>
            <a:r>
              <a:rPr lang="en-US" sz="1000" i="1" dirty="0"/>
              <a:t>Royal Institute of Technology</a:t>
            </a:r>
            <a:r>
              <a:rPr lang="en-US" sz="1000" dirty="0"/>
              <a:t> in Stockholm, Sweden.</a:t>
            </a:r>
            <a:endParaRPr lang="en-TW" sz="1000" dirty="0"/>
          </a:p>
        </p:txBody>
      </p:sp>
      <p:pic>
        <p:nvPicPr>
          <p:cNvPr id="1026" name="Picture 2">
            <a:hlinkClick r:id="rId4"/>
            <a:extLst>
              <a:ext uri="{FF2B5EF4-FFF2-40B4-BE49-F238E27FC236}">
                <a16:creationId xmlns:a16="http://schemas.microsoft.com/office/drawing/2014/main" id="{8ECC620A-80F0-114A-B607-CCC1497BEBF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687383" y="1219877"/>
            <a:ext cx="5769233" cy="324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099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Must Watch Video on Monad</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
        <p:nvSpPr>
          <p:cNvPr id="10" name="TextBox 9">
            <a:extLst>
              <a:ext uri="{FF2B5EF4-FFF2-40B4-BE49-F238E27FC236}">
                <a16:creationId xmlns:a16="http://schemas.microsoft.com/office/drawing/2014/main" id="{C3F6FCCD-AD2E-A84D-85E2-95DAE6FAFECC}"/>
              </a:ext>
            </a:extLst>
          </p:cNvPr>
          <p:cNvSpPr txBox="1"/>
          <p:nvPr/>
        </p:nvSpPr>
        <p:spPr>
          <a:xfrm>
            <a:off x="3153508" y="4810596"/>
            <a:ext cx="2836984" cy="246221"/>
          </a:xfrm>
          <a:prstGeom prst="rect">
            <a:avLst/>
          </a:prstGeom>
          <a:noFill/>
        </p:spPr>
        <p:txBody>
          <a:bodyPr wrap="square" rtlCol="0">
            <a:spAutoFit/>
          </a:bodyPr>
          <a:lstStyle/>
          <a:p>
            <a:pPr algn="ctr"/>
            <a:r>
              <a:rPr lang="en-US" sz="1000" dirty="0">
                <a:hlinkClick r:id="rId3"/>
              </a:rPr>
              <a:t>https://youtu.be/OSuu8zBBNAA?t=857</a:t>
            </a:r>
            <a:endParaRPr lang="en-TW" sz="1000" dirty="0"/>
          </a:p>
        </p:txBody>
      </p:sp>
      <p:pic>
        <p:nvPicPr>
          <p:cNvPr id="2" name="Picture 1">
            <a:hlinkClick r:id="rId3"/>
            <a:extLst>
              <a:ext uri="{FF2B5EF4-FFF2-40B4-BE49-F238E27FC236}">
                <a16:creationId xmlns:a16="http://schemas.microsoft.com/office/drawing/2014/main" id="{7DBFFFD7-8E0F-1743-AD93-268CA80B1027}"/>
              </a:ext>
            </a:extLst>
          </p:cNvPr>
          <p:cNvPicPr>
            <a:picLocks noChangeAspect="1"/>
          </p:cNvPicPr>
          <p:nvPr/>
        </p:nvPicPr>
        <p:blipFill>
          <a:blip r:embed="rId4"/>
          <a:stretch>
            <a:fillRect/>
          </a:stretch>
        </p:blipFill>
        <p:spPr>
          <a:xfrm>
            <a:off x="2248679" y="1165104"/>
            <a:ext cx="4646641" cy="3486565"/>
          </a:xfrm>
          <a:prstGeom prst="rect">
            <a:avLst/>
          </a:prstGeom>
        </p:spPr>
      </p:pic>
    </p:spTree>
    <p:extLst>
      <p:ext uri="{BB962C8B-B14F-4D97-AF65-F5344CB8AC3E}">
        <p14:creationId xmlns:p14="http://schemas.microsoft.com/office/powerpoint/2010/main" val="1206821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3349088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714727-90C6-2B48-9FA2-A8F528C6AA9F}"/>
              </a:ext>
            </a:extLst>
          </p:cNvPr>
          <p:cNvGrpSpPr/>
          <p:nvPr/>
        </p:nvGrpSpPr>
        <p:grpSpPr>
          <a:xfrm>
            <a:off x="4572000" y="2132539"/>
            <a:ext cx="3456093" cy="2552399"/>
            <a:chOff x="3883659" y="1186249"/>
            <a:chExt cx="2955385" cy="2129297"/>
          </a:xfrm>
        </p:grpSpPr>
        <p:pic>
          <p:nvPicPr>
            <p:cNvPr id="4" name="Picture 3">
              <a:hlinkClick r:id="rId2"/>
              <a:extLst>
                <a:ext uri="{FF2B5EF4-FFF2-40B4-BE49-F238E27FC236}">
                  <a16:creationId xmlns:a16="http://schemas.microsoft.com/office/drawing/2014/main" id="{7AA92A42-6917-9E4C-9A17-2C9871E81FA1}"/>
                </a:ext>
              </a:extLst>
            </p:cNvPr>
            <p:cNvPicPr>
              <a:picLocks noChangeAspect="1"/>
            </p:cNvPicPr>
            <p:nvPr/>
          </p:nvPicPr>
          <p:blipFill>
            <a:blip r:embed="rId3"/>
            <a:stretch>
              <a:fillRect/>
            </a:stretch>
          </p:blipFill>
          <p:spPr>
            <a:xfrm>
              <a:off x="3883659" y="1186249"/>
              <a:ext cx="2955385" cy="2003232"/>
            </a:xfrm>
            <a:prstGeom prst="rect">
              <a:avLst/>
            </a:prstGeom>
          </p:spPr>
        </p:pic>
        <p:sp>
          <p:nvSpPr>
            <p:cNvPr id="5" name="TextBox 4">
              <a:extLst>
                <a:ext uri="{FF2B5EF4-FFF2-40B4-BE49-F238E27FC236}">
                  <a16:creationId xmlns:a16="http://schemas.microsoft.com/office/drawing/2014/main" id="{2063CDF5-22A4-444C-8901-C113DCE56964}"/>
                </a:ext>
              </a:extLst>
            </p:cNvPr>
            <p:cNvSpPr txBox="1"/>
            <p:nvPr/>
          </p:nvSpPr>
          <p:spPr>
            <a:xfrm>
              <a:off x="4503775" y="3147206"/>
              <a:ext cx="1687685" cy="168340"/>
            </a:xfrm>
            <a:prstGeom prst="rect">
              <a:avLst/>
            </a:prstGeom>
            <a:noFill/>
          </p:spPr>
          <p:txBody>
            <a:bodyPr wrap="none" rtlCol="0">
              <a:spAutoFit/>
            </a:bodyPr>
            <a:lstStyle/>
            <a:p>
              <a:r>
                <a:rPr lang="en-US" sz="800" dirty="0">
                  <a:hlinkClick r:id="rId2"/>
                </a:rPr>
                <a:t>https://</a:t>
              </a:r>
              <a:r>
                <a:rPr lang="en-US" sz="800" dirty="0" err="1">
                  <a:hlinkClick r:id="rId2"/>
                </a:rPr>
                <a:t>youtu.be</a:t>
              </a:r>
              <a:r>
                <a:rPr lang="en-US" sz="800" dirty="0">
                  <a:hlinkClick r:id="rId2"/>
                </a:rPr>
                <a:t>/zxAV_Re4OWA?t=323</a:t>
              </a:r>
              <a:endParaRPr lang="en-TW" sz="800" dirty="0"/>
            </a:p>
          </p:txBody>
        </p:sp>
      </p:grpSp>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Reserved Names and Constants in Sciences</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grpSp>
        <p:nvGrpSpPr>
          <p:cNvPr id="7" name="Group 6">
            <a:extLst>
              <a:ext uri="{FF2B5EF4-FFF2-40B4-BE49-F238E27FC236}">
                <a16:creationId xmlns:a16="http://schemas.microsoft.com/office/drawing/2014/main" id="{734F388B-DCAD-D747-8526-C9D88A777EB0}"/>
              </a:ext>
            </a:extLst>
          </p:cNvPr>
          <p:cNvGrpSpPr/>
          <p:nvPr/>
        </p:nvGrpSpPr>
        <p:grpSpPr>
          <a:xfrm>
            <a:off x="987440" y="2233617"/>
            <a:ext cx="3140197" cy="2350935"/>
            <a:chOff x="795528" y="1062434"/>
            <a:chExt cx="3708247" cy="2706603"/>
          </a:xfrm>
        </p:grpSpPr>
        <p:pic>
          <p:nvPicPr>
            <p:cNvPr id="2" name="Picture 1">
              <a:hlinkClick r:id="rId4"/>
              <a:extLst>
                <a:ext uri="{FF2B5EF4-FFF2-40B4-BE49-F238E27FC236}">
                  <a16:creationId xmlns:a16="http://schemas.microsoft.com/office/drawing/2014/main" id="{DE50DD97-CE87-BB43-BA69-BCB43278CC85}"/>
                </a:ext>
              </a:extLst>
            </p:cNvPr>
            <p:cNvPicPr>
              <a:picLocks noChangeAspect="1"/>
            </p:cNvPicPr>
            <p:nvPr/>
          </p:nvPicPr>
          <p:blipFill>
            <a:blip r:embed="rId5"/>
            <a:stretch>
              <a:fillRect/>
            </a:stretch>
          </p:blipFill>
          <p:spPr>
            <a:xfrm>
              <a:off x="795528" y="1062434"/>
              <a:ext cx="3708247" cy="2506548"/>
            </a:xfrm>
            <a:prstGeom prst="rect">
              <a:avLst/>
            </a:prstGeom>
          </p:spPr>
        </p:pic>
        <p:sp>
          <p:nvSpPr>
            <p:cNvPr id="3" name="TextBox 2">
              <a:extLst>
                <a:ext uri="{FF2B5EF4-FFF2-40B4-BE49-F238E27FC236}">
                  <a16:creationId xmlns:a16="http://schemas.microsoft.com/office/drawing/2014/main" id="{EA09C18D-9B39-D046-A0D5-575B388A341E}"/>
                </a:ext>
              </a:extLst>
            </p:cNvPr>
            <p:cNvSpPr txBox="1"/>
            <p:nvPr/>
          </p:nvSpPr>
          <p:spPr>
            <a:xfrm>
              <a:off x="1779060" y="3568982"/>
              <a:ext cx="1741182" cy="200055"/>
            </a:xfrm>
            <a:prstGeom prst="rect">
              <a:avLst/>
            </a:prstGeom>
            <a:noFill/>
          </p:spPr>
          <p:txBody>
            <a:bodyPr wrap="none" rtlCol="0">
              <a:spAutoFit/>
            </a:bodyPr>
            <a:lstStyle/>
            <a:p>
              <a:r>
                <a:rPr lang="en-US" sz="700" dirty="0">
                  <a:hlinkClick r:id="rId4"/>
                </a:rPr>
                <a:t>https://</a:t>
              </a:r>
              <a:r>
                <a:rPr lang="en-US" sz="700" dirty="0" err="1">
                  <a:hlinkClick r:id="rId4"/>
                </a:rPr>
                <a:t>youtu.be</a:t>
              </a:r>
              <a:r>
                <a:rPr lang="en-US" sz="700" dirty="0">
                  <a:hlinkClick r:id="rId4"/>
                </a:rPr>
                <a:t>/zxAV_Re4OWA?t=239</a:t>
              </a:r>
              <a:endParaRPr lang="en-TW" sz="700" dirty="0"/>
            </a:p>
          </p:txBody>
        </p:sp>
      </p:grpSp>
      <p:sp>
        <p:nvSpPr>
          <p:cNvPr id="8" name="TextBox 7">
            <a:extLst>
              <a:ext uri="{FF2B5EF4-FFF2-40B4-BE49-F238E27FC236}">
                <a16:creationId xmlns:a16="http://schemas.microsoft.com/office/drawing/2014/main" id="{EBD30E6F-8EF1-0643-B5ED-58A6E3E2C4F5}"/>
              </a:ext>
            </a:extLst>
          </p:cNvPr>
          <p:cNvSpPr txBox="1"/>
          <p:nvPr/>
        </p:nvSpPr>
        <p:spPr>
          <a:xfrm>
            <a:off x="1644756" y="1073376"/>
            <a:ext cx="5854488" cy="954107"/>
          </a:xfrm>
          <a:prstGeom prst="rect">
            <a:avLst/>
          </a:prstGeom>
          <a:noFill/>
        </p:spPr>
        <p:txBody>
          <a:bodyPr wrap="none" rtlCol="0">
            <a:spAutoFit/>
          </a:bodyPr>
          <a:lstStyle/>
          <a:p>
            <a:r>
              <a:rPr lang="en-TW" dirty="0"/>
              <a:t>Unzicker’s O</a:t>
            </a:r>
            <a:r>
              <a:rPr lang="en-US" dirty="0"/>
              <a:t>b</a:t>
            </a:r>
            <a:r>
              <a:rPr lang="en-TW" dirty="0"/>
              <a:t>servations:</a:t>
            </a:r>
          </a:p>
          <a:p>
            <a:pPr marL="285750" indent="-285750">
              <a:buFont typeface="Arial" panose="020B0604020202020204" pitchFamily="34" charset="0"/>
              <a:buChar char="•"/>
            </a:pPr>
            <a:r>
              <a:rPr lang="en-TW" dirty="0"/>
              <a:t>Revolutions in physics have always eliminated arbitrary numbers</a:t>
            </a:r>
          </a:p>
          <a:p>
            <a:pPr marL="285750" indent="-285750">
              <a:buFont typeface="Arial" panose="020B0604020202020204" pitchFamily="34" charset="0"/>
              <a:buChar char="•"/>
            </a:pPr>
            <a:endParaRPr lang="en-TW" dirty="0"/>
          </a:p>
          <a:p>
            <a:pPr marL="285750" indent="-285750">
              <a:buFont typeface="Arial" panose="020B0604020202020204" pitchFamily="34" charset="0"/>
              <a:buChar char="•"/>
            </a:pPr>
            <a:r>
              <a:rPr lang="en-TW" dirty="0"/>
              <a:t>A complete theory of reality must do without any constants of nature</a:t>
            </a:r>
          </a:p>
        </p:txBody>
      </p:sp>
      <p:sp>
        <p:nvSpPr>
          <p:cNvPr id="10" name="TextBox 9">
            <a:extLst>
              <a:ext uri="{FF2B5EF4-FFF2-40B4-BE49-F238E27FC236}">
                <a16:creationId xmlns:a16="http://schemas.microsoft.com/office/drawing/2014/main" id="{C2B93567-DE93-F146-AAC1-83DE36929297}"/>
              </a:ext>
            </a:extLst>
          </p:cNvPr>
          <p:cNvSpPr txBox="1"/>
          <p:nvPr/>
        </p:nvSpPr>
        <p:spPr>
          <a:xfrm>
            <a:off x="602473" y="4707742"/>
            <a:ext cx="7050328" cy="307777"/>
          </a:xfrm>
          <a:prstGeom prst="rect">
            <a:avLst/>
          </a:prstGeom>
          <a:noFill/>
        </p:spPr>
        <p:txBody>
          <a:bodyPr wrap="none" rtlCol="0">
            <a:spAutoFit/>
          </a:bodyPr>
          <a:lstStyle/>
          <a:p>
            <a:r>
              <a:rPr lang="en-TW" dirty="0">
                <a:hlinkClick r:id="rId6"/>
              </a:rPr>
              <a:t>On the origin of constants C and h</a:t>
            </a:r>
            <a:r>
              <a:rPr lang="en-TW" dirty="0"/>
              <a:t>, by A</a:t>
            </a:r>
            <a:r>
              <a:rPr lang="en-US" dirty="0"/>
              <a:t>l</a:t>
            </a:r>
            <a:r>
              <a:rPr lang="en-TW" dirty="0"/>
              <a:t>exander Unzicker, last accessed Oct 20, 2020</a:t>
            </a:r>
          </a:p>
        </p:txBody>
      </p:sp>
    </p:spTree>
    <p:extLst>
      <p:ext uri="{BB962C8B-B14F-4D97-AF65-F5344CB8AC3E}">
        <p14:creationId xmlns:p14="http://schemas.microsoft.com/office/powerpoint/2010/main" val="673973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4278011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3824448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a:xfrm>
            <a:off x="311700" y="3624160"/>
            <a:ext cx="8520600" cy="572700"/>
          </a:xfrm>
        </p:spPr>
        <p:txBody>
          <a:bodyPr/>
          <a:lstStyle/>
          <a:p>
            <a:pPr algn="ctr"/>
            <a:r>
              <a:rPr lang="en-US" sz="1800" dirty="0"/>
              <a:t>The </a:t>
            </a:r>
            <a:r>
              <a:rPr lang="en-US" sz="1800" b="1" i="1" dirty="0"/>
              <a:t>monad</a:t>
            </a:r>
            <a:r>
              <a:rPr lang="en-US" sz="1800" dirty="0"/>
              <a:t>, about which we shall speak here, is nothing other than a simple substance which enters into compounds, ‘simple’ meaning ‘without parts’.</a:t>
            </a:r>
            <a:br>
              <a:rPr lang="en-US" sz="1800" dirty="0"/>
            </a:br>
            <a:br>
              <a:rPr lang="en-TW" sz="1800" dirty="0"/>
            </a:br>
            <a:r>
              <a:rPr lang="en-TW" sz="1800" dirty="0"/>
              <a:t>					- Leibniz</a:t>
            </a:r>
          </a:p>
        </p:txBody>
      </p:sp>
      <p:pic>
        <p:nvPicPr>
          <p:cNvPr id="2" name="Picture 1">
            <a:extLst>
              <a:ext uri="{FF2B5EF4-FFF2-40B4-BE49-F238E27FC236}">
                <a16:creationId xmlns:a16="http://schemas.microsoft.com/office/drawing/2014/main" id="{2C68CD9E-9039-F642-8A55-543A033007A8}"/>
              </a:ext>
            </a:extLst>
          </p:cNvPr>
          <p:cNvPicPr>
            <a:picLocks noChangeAspect="1"/>
          </p:cNvPicPr>
          <p:nvPr/>
        </p:nvPicPr>
        <p:blipFill>
          <a:blip r:embed="rId3"/>
          <a:stretch>
            <a:fillRect/>
          </a:stretch>
        </p:blipFill>
        <p:spPr>
          <a:xfrm>
            <a:off x="1995322" y="1103104"/>
            <a:ext cx="1631910" cy="2498410"/>
          </a:xfrm>
          <a:prstGeom prst="rect">
            <a:avLst/>
          </a:prstGeom>
        </p:spPr>
      </p:pic>
      <p:pic>
        <p:nvPicPr>
          <p:cNvPr id="1026" name="Picture 2">
            <a:hlinkClick r:id="rId4"/>
            <a:extLst>
              <a:ext uri="{FF2B5EF4-FFF2-40B4-BE49-F238E27FC236}">
                <a16:creationId xmlns:a16="http://schemas.microsoft.com/office/drawing/2014/main" id="{B64CDD90-1377-6A40-A576-4DD9625B736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34231" y="1091781"/>
            <a:ext cx="2020772" cy="249841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7">
            <a:extLst>
              <a:ext uri="{FF2B5EF4-FFF2-40B4-BE49-F238E27FC236}">
                <a16:creationId xmlns:a16="http://schemas.microsoft.com/office/drawing/2014/main" id="{1FB69448-D011-394E-8154-AA61D831C69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TW" sz="2000" b="1" i="1" dirty="0"/>
              <a:t>Monad</a:t>
            </a:r>
            <a:r>
              <a:rPr lang="en-TW" sz="2000" dirty="0"/>
              <a:t>: Leibniz’s Universal Abstraction Unit</a:t>
            </a:r>
          </a:p>
        </p:txBody>
      </p:sp>
    </p:spTree>
    <p:extLst>
      <p:ext uri="{BB962C8B-B14F-4D97-AF65-F5344CB8AC3E}">
        <p14:creationId xmlns:p14="http://schemas.microsoft.com/office/powerpoint/2010/main" val="300529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These Names are very useful to remember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675620" y="4544586"/>
            <a:ext cx="7420621" cy="307777"/>
          </a:xfrm>
          <a:prstGeom prst="rect">
            <a:avLst/>
          </a:prstGeom>
          <a:noFill/>
        </p:spPr>
        <p:txBody>
          <a:bodyPr wrap="none" rtlCol="0">
            <a:spAutoFit/>
          </a:bodyPr>
          <a:lstStyle/>
          <a:p>
            <a:r>
              <a:rPr lang="en-US" dirty="0"/>
              <a:t>Image Source: </a:t>
            </a:r>
            <a:r>
              <a:rPr lang="en-US" dirty="0">
                <a:hlinkClick r:id="rId3"/>
              </a:rPr>
              <a:t>https://speakerdeck.com/glebec/lambda-calc-talk-frontside-version?slide=92</a:t>
            </a:r>
            <a:endParaRPr lang="en-TW" dirty="0"/>
          </a:p>
        </p:txBody>
      </p:sp>
      <p:pic>
        <p:nvPicPr>
          <p:cNvPr id="2" name="Picture 1">
            <a:hlinkClick r:id="rId3"/>
            <a:extLst>
              <a:ext uri="{FF2B5EF4-FFF2-40B4-BE49-F238E27FC236}">
                <a16:creationId xmlns:a16="http://schemas.microsoft.com/office/drawing/2014/main" id="{3FDC5A58-3778-DA48-8F92-4E7F6E7017FC}"/>
              </a:ext>
            </a:extLst>
          </p:cNvPr>
          <p:cNvPicPr>
            <a:picLocks noChangeAspect="1"/>
          </p:cNvPicPr>
          <p:nvPr/>
        </p:nvPicPr>
        <p:blipFill>
          <a:blip r:embed="rId4"/>
          <a:stretch>
            <a:fillRect/>
          </a:stretch>
        </p:blipFill>
        <p:spPr>
          <a:xfrm>
            <a:off x="1722474" y="1092339"/>
            <a:ext cx="5699051" cy="3179624"/>
          </a:xfrm>
          <a:prstGeom prst="rect">
            <a:avLst/>
          </a:prstGeom>
        </p:spPr>
      </p:pic>
    </p:spTree>
    <p:extLst>
      <p:ext uri="{BB962C8B-B14F-4D97-AF65-F5344CB8AC3E}">
        <p14:creationId xmlns:p14="http://schemas.microsoft.com/office/powerpoint/2010/main" val="4144159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Recursion before November 2,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Think about where your project would use Recursion or Iteration</a:t>
            </a:r>
            <a:endParaRPr lang="en-TW" dirty="0"/>
          </a:p>
          <a:p>
            <a:pPr lvl="1"/>
            <a:r>
              <a:rPr lang="en-TW" dirty="0"/>
              <a:t>Explicitly point out the aspect of your project, where recursion/iterations are used</a:t>
            </a:r>
          </a:p>
          <a:p>
            <a:pPr lvl="1"/>
            <a:r>
              <a:rPr lang="en-US" dirty="0"/>
              <a:t>How’s recursion or iteration is formulated in your project</a:t>
            </a:r>
          </a:p>
          <a:p>
            <a:pPr lvl="1"/>
            <a:r>
              <a:rPr lang="en-US" dirty="0"/>
              <a:t>What is the space-time budget for your strategy of Recursion/Iteration</a:t>
            </a:r>
            <a:endParaRPr lang="en-TW" dirty="0"/>
          </a:p>
          <a:p>
            <a:pPr lvl="1"/>
            <a:r>
              <a:rPr lang="en-TW" dirty="0"/>
              <a:t>Prepare a complete outline of your learning report.</a:t>
            </a:r>
          </a:p>
          <a:p>
            <a:pPr lvl="2"/>
            <a:r>
              <a:rPr lang="en-TW" dirty="0"/>
              <a:t>S</a:t>
            </a:r>
            <a:r>
              <a:rPr lang="en-US" dirty="0"/>
              <a:t>h</a:t>
            </a:r>
            <a:r>
              <a:rPr lang="en-TW" dirty="0"/>
              <a:t>ow a complete Logic Model</a:t>
            </a:r>
            <a:r>
              <a:rPr lang="en-US" dirty="0"/>
              <a:t> on November 2</a:t>
            </a:r>
            <a:r>
              <a:rPr lang="en-US" baseline="30000" dirty="0"/>
              <a:t>nd</a:t>
            </a:r>
            <a:r>
              <a:rPr lang="en-US" dirty="0"/>
              <a:t> ,2020</a:t>
            </a:r>
            <a:endParaRPr lang="en-TW" dirty="0"/>
          </a:p>
          <a:p>
            <a:pPr lvl="2"/>
            <a:r>
              <a:rPr lang="en-TW" dirty="0"/>
              <a:t>A complete Table of Content for the Report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 Management is a big deal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675620" y="4544586"/>
            <a:ext cx="7420621" cy="307777"/>
          </a:xfrm>
          <a:prstGeom prst="rect">
            <a:avLst/>
          </a:prstGeom>
          <a:noFill/>
        </p:spPr>
        <p:txBody>
          <a:bodyPr wrap="none" rtlCol="0">
            <a:spAutoFit/>
          </a:bodyPr>
          <a:lstStyle/>
          <a:p>
            <a:r>
              <a:rPr lang="en-US" dirty="0"/>
              <a:t>Image Source: </a:t>
            </a:r>
            <a:r>
              <a:rPr lang="en-US" dirty="0">
                <a:hlinkClick r:id="rId3"/>
              </a:rPr>
              <a:t>https://</a:t>
            </a:r>
            <a:r>
              <a:rPr lang="en-US" dirty="0" err="1">
                <a:hlinkClick r:id="rId3"/>
              </a:rPr>
              <a:t>speakerdeck.com</a:t>
            </a:r>
            <a:r>
              <a:rPr lang="en-US" dirty="0">
                <a:hlinkClick r:id="rId3"/>
              </a:rPr>
              <a:t>/</a:t>
            </a:r>
            <a:r>
              <a:rPr lang="en-US" dirty="0" err="1">
                <a:hlinkClick r:id="rId3"/>
              </a:rPr>
              <a:t>glebec</a:t>
            </a:r>
            <a:r>
              <a:rPr lang="en-US" dirty="0">
                <a:hlinkClick r:id="rId3"/>
              </a:rPr>
              <a:t>/</a:t>
            </a:r>
            <a:r>
              <a:rPr lang="en-US" dirty="0" err="1">
                <a:hlinkClick r:id="rId3"/>
              </a:rPr>
              <a:t>lambda-calc-talk-frontside-version?slide</a:t>
            </a:r>
            <a:r>
              <a:rPr lang="en-US" dirty="0">
                <a:hlinkClick r:id="rId3"/>
              </a:rPr>
              <a:t>=90</a:t>
            </a:r>
            <a:endParaRPr lang="en-TW" dirty="0"/>
          </a:p>
        </p:txBody>
      </p:sp>
      <p:pic>
        <p:nvPicPr>
          <p:cNvPr id="3" name="Picture 2">
            <a:hlinkClick r:id="rId3"/>
            <a:extLst>
              <a:ext uri="{FF2B5EF4-FFF2-40B4-BE49-F238E27FC236}">
                <a16:creationId xmlns:a16="http://schemas.microsoft.com/office/drawing/2014/main" id="{F730F013-5725-1F41-9CA4-4E76856BC2E6}"/>
              </a:ext>
            </a:extLst>
          </p:cNvPr>
          <p:cNvPicPr>
            <a:picLocks noChangeAspect="1"/>
          </p:cNvPicPr>
          <p:nvPr/>
        </p:nvPicPr>
        <p:blipFill>
          <a:blip r:embed="rId4"/>
          <a:stretch>
            <a:fillRect/>
          </a:stretch>
        </p:blipFill>
        <p:spPr>
          <a:xfrm>
            <a:off x="1297173" y="1017725"/>
            <a:ext cx="6177516" cy="3446570"/>
          </a:xfrm>
          <a:prstGeom prst="rect">
            <a:avLst/>
          </a:prstGeom>
        </p:spPr>
      </p:pic>
    </p:spTree>
    <p:extLst>
      <p:ext uri="{BB962C8B-B14F-4D97-AF65-F5344CB8AC3E}">
        <p14:creationId xmlns:p14="http://schemas.microsoft.com/office/powerpoint/2010/main" val="766756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Five Critical Function Names</a:t>
            </a:r>
            <a:endParaRPr dirty="0">
              <a:solidFill>
                <a:schemeClr val="tx1"/>
              </a:solidFill>
            </a:endParaRPr>
          </a:p>
        </p:txBody>
      </p:sp>
      <p:pic>
        <p:nvPicPr>
          <p:cNvPr id="4" name="Picture 3">
            <a:hlinkClick r:id="rId3"/>
            <a:extLst>
              <a:ext uri="{FF2B5EF4-FFF2-40B4-BE49-F238E27FC236}">
                <a16:creationId xmlns:a16="http://schemas.microsoft.com/office/drawing/2014/main" id="{34490EA1-F341-D84C-BBB5-8EC5289A7466}"/>
              </a:ext>
            </a:extLst>
          </p:cNvPr>
          <p:cNvPicPr>
            <a:picLocks noChangeAspect="1"/>
          </p:cNvPicPr>
          <p:nvPr/>
        </p:nvPicPr>
        <p:blipFill>
          <a:blip r:embed="rId4"/>
          <a:stretch>
            <a:fillRect/>
          </a:stretch>
        </p:blipFill>
        <p:spPr>
          <a:xfrm>
            <a:off x="148856" y="1017725"/>
            <a:ext cx="4994653" cy="2088905"/>
          </a:xfrm>
          <a:prstGeom prst="rect">
            <a:avLst/>
          </a:prstGeom>
        </p:spPr>
      </p:pic>
      <p:pic>
        <p:nvPicPr>
          <p:cNvPr id="6" name="Picture 5">
            <a:hlinkClick r:id="rId5"/>
            <a:extLst>
              <a:ext uri="{FF2B5EF4-FFF2-40B4-BE49-F238E27FC236}">
                <a16:creationId xmlns:a16="http://schemas.microsoft.com/office/drawing/2014/main" id="{6E0EA4A1-985B-4242-AC2F-1491F406B0E9}"/>
              </a:ext>
            </a:extLst>
          </p:cNvPr>
          <p:cNvPicPr>
            <a:picLocks noChangeAspect="1"/>
          </p:cNvPicPr>
          <p:nvPr/>
        </p:nvPicPr>
        <p:blipFill>
          <a:blip r:embed="rId6"/>
          <a:stretch>
            <a:fillRect/>
          </a:stretch>
        </p:blipFill>
        <p:spPr>
          <a:xfrm>
            <a:off x="4915745" y="2122738"/>
            <a:ext cx="3630583" cy="2491488"/>
          </a:xfrm>
          <a:prstGeom prst="rect">
            <a:avLst/>
          </a:prstGeom>
        </p:spPr>
      </p:pic>
      <p:sp>
        <p:nvSpPr>
          <p:cNvPr id="7" name="TextBox 6">
            <a:extLst>
              <a:ext uri="{FF2B5EF4-FFF2-40B4-BE49-F238E27FC236}">
                <a16:creationId xmlns:a16="http://schemas.microsoft.com/office/drawing/2014/main" id="{29BD5C29-0E11-494B-A118-9FEA3DA444CB}"/>
              </a:ext>
            </a:extLst>
          </p:cNvPr>
          <p:cNvSpPr txBox="1"/>
          <p:nvPr/>
        </p:nvSpPr>
        <p:spPr>
          <a:xfrm>
            <a:off x="5464602" y="1078285"/>
            <a:ext cx="1845377" cy="307777"/>
          </a:xfrm>
          <a:prstGeom prst="rect">
            <a:avLst/>
          </a:prstGeom>
          <a:noFill/>
        </p:spPr>
        <p:txBody>
          <a:bodyPr wrap="none" rtlCol="0">
            <a:spAutoFit/>
          </a:bodyPr>
          <a:lstStyle/>
          <a:p>
            <a:r>
              <a:rPr lang="en-TW" dirty="0"/>
              <a:t>Idiot = identity = zero</a:t>
            </a:r>
          </a:p>
        </p:txBody>
      </p:sp>
      <p:sp>
        <p:nvSpPr>
          <p:cNvPr id="9" name="TextBox 8">
            <a:extLst>
              <a:ext uri="{FF2B5EF4-FFF2-40B4-BE49-F238E27FC236}">
                <a16:creationId xmlns:a16="http://schemas.microsoft.com/office/drawing/2014/main" id="{A0D8A560-4973-3144-BB5E-E18FB4B34CC6}"/>
              </a:ext>
            </a:extLst>
          </p:cNvPr>
          <p:cNvSpPr txBox="1"/>
          <p:nvPr/>
        </p:nvSpPr>
        <p:spPr>
          <a:xfrm>
            <a:off x="5464601" y="1570231"/>
            <a:ext cx="2850460" cy="307777"/>
          </a:xfrm>
          <a:prstGeom prst="rect">
            <a:avLst/>
          </a:prstGeom>
          <a:noFill/>
        </p:spPr>
        <p:txBody>
          <a:bodyPr wrap="none" rtlCol="0">
            <a:spAutoFit/>
          </a:bodyPr>
          <a:lstStyle/>
          <a:p>
            <a:r>
              <a:rPr lang="en-TW" dirty="0"/>
              <a:t>Mockingbird = self-application = 𝜌</a:t>
            </a:r>
          </a:p>
        </p:txBody>
      </p:sp>
      <p:sp>
        <p:nvSpPr>
          <p:cNvPr id="10" name="TextBox 9">
            <a:extLst>
              <a:ext uri="{FF2B5EF4-FFF2-40B4-BE49-F238E27FC236}">
                <a16:creationId xmlns:a16="http://schemas.microsoft.com/office/drawing/2014/main" id="{441BCE51-3D58-664F-807D-434201B7BE93}"/>
              </a:ext>
            </a:extLst>
          </p:cNvPr>
          <p:cNvSpPr txBox="1"/>
          <p:nvPr/>
        </p:nvSpPr>
        <p:spPr>
          <a:xfrm>
            <a:off x="596929" y="3312063"/>
            <a:ext cx="2398413" cy="307777"/>
          </a:xfrm>
          <a:prstGeom prst="rect">
            <a:avLst/>
          </a:prstGeom>
          <a:noFill/>
        </p:spPr>
        <p:txBody>
          <a:bodyPr wrap="none" rtlCol="0">
            <a:spAutoFit/>
          </a:bodyPr>
          <a:lstStyle/>
          <a:p>
            <a:r>
              <a:rPr lang="en-TW" dirty="0"/>
              <a:t>Kestrel = first, const = proj</a:t>
            </a:r>
            <a:r>
              <a:rPr lang="en-TW" baseline="-25000" dirty="0"/>
              <a:t>1</a:t>
            </a:r>
            <a:r>
              <a:rPr lang="en-TW" baseline="30000" dirty="0"/>
              <a:t>n</a:t>
            </a:r>
            <a:endParaRPr lang="en-TW" dirty="0"/>
          </a:p>
        </p:txBody>
      </p:sp>
      <p:sp>
        <p:nvSpPr>
          <p:cNvPr id="11" name="TextBox 10">
            <a:extLst>
              <a:ext uri="{FF2B5EF4-FFF2-40B4-BE49-F238E27FC236}">
                <a16:creationId xmlns:a16="http://schemas.microsoft.com/office/drawing/2014/main" id="{63E4F3FF-CB10-FF4D-B065-18EEA0B5D10F}"/>
              </a:ext>
            </a:extLst>
          </p:cNvPr>
          <p:cNvSpPr txBox="1"/>
          <p:nvPr/>
        </p:nvSpPr>
        <p:spPr>
          <a:xfrm>
            <a:off x="613734" y="3727803"/>
            <a:ext cx="1943161" cy="307777"/>
          </a:xfrm>
          <a:prstGeom prst="rect">
            <a:avLst/>
          </a:prstGeom>
          <a:noFill/>
        </p:spPr>
        <p:txBody>
          <a:bodyPr wrap="none" rtlCol="0">
            <a:spAutoFit/>
          </a:bodyPr>
          <a:lstStyle/>
          <a:p>
            <a:r>
              <a:rPr lang="en-TW" dirty="0"/>
              <a:t>Kite = second = proj</a:t>
            </a:r>
            <a:r>
              <a:rPr lang="en-TW" baseline="-25000" dirty="0"/>
              <a:t>2</a:t>
            </a:r>
            <a:r>
              <a:rPr lang="en-TW" baseline="30000" dirty="0"/>
              <a:t>n</a:t>
            </a:r>
            <a:endParaRPr lang="en-TW" dirty="0"/>
          </a:p>
        </p:txBody>
      </p:sp>
      <p:sp>
        <p:nvSpPr>
          <p:cNvPr id="12" name="TextBox 11">
            <a:extLst>
              <a:ext uri="{FF2B5EF4-FFF2-40B4-BE49-F238E27FC236}">
                <a16:creationId xmlns:a16="http://schemas.microsoft.com/office/drawing/2014/main" id="{0144AF95-24EE-8F4B-85D2-F349745AB399}"/>
              </a:ext>
            </a:extLst>
          </p:cNvPr>
          <p:cNvSpPr txBox="1"/>
          <p:nvPr/>
        </p:nvSpPr>
        <p:spPr>
          <a:xfrm>
            <a:off x="613733" y="4125775"/>
            <a:ext cx="3853940" cy="307777"/>
          </a:xfrm>
          <a:prstGeom prst="rect">
            <a:avLst/>
          </a:prstGeom>
          <a:noFill/>
        </p:spPr>
        <p:txBody>
          <a:bodyPr wrap="none" rtlCol="0">
            <a:spAutoFit/>
          </a:bodyPr>
          <a:lstStyle/>
          <a:p>
            <a:r>
              <a:rPr lang="en-TW" dirty="0"/>
              <a:t>Cardinal = reverse arguments = a composition</a:t>
            </a:r>
          </a:p>
        </p:txBody>
      </p:sp>
    </p:spTree>
    <p:extLst>
      <p:ext uri="{BB962C8B-B14F-4D97-AF65-F5344CB8AC3E}">
        <p14:creationId xmlns:p14="http://schemas.microsoft.com/office/powerpoint/2010/main" val="2230844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Lambda Calculus = Turing Machine</a:t>
            </a:r>
            <a:endParaRPr dirty="0">
              <a:solidFill>
                <a:schemeClr val="tx1"/>
              </a:solidFill>
            </a:endParaRPr>
          </a:p>
        </p:txBody>
      </p:sp>
      <p:pic>
        <p:nvPicPr>
          <p:cNvPr id="2" name="Picture 1">
            <a:hlinkClick r:id="rId3"/>
            <a:extLst>
              <a:ext uri="{FF2B5EF4-FFF2-40B4-BE49-F238E27FC236}">
                <a16:creationId xmlns:a16="http://schemas.microsoft.com/office/drawing/2014/main" id="{355C24F1-BB9B-6A40-8001-CEDE11114B3E}"/>
              </a:ext>
            </a:extLst>
          </p:cNvPr>
          <p:cNvPicPr>
            <a:picLocks noChangeAspect="1"/>
          </p:cNvPicPr>
          <p:nvPr/>
        </p:nvPicPr>
        <p:blipFill>
          <a:blip r:embed="rId4"/>
          <a:stretch>
            <a:fillRect/>
          </a:stretch>
        </p:blipFill>
        <p:spPr>
          <a:xfrm>
            <a:off x="1568302" y="1241067"/>
            <a:ext cx="6007395" cy="3261300"/>
          </a:xfrm>
          <a:prstGeom prst="rect">
            <a:avLst/>
          </a:prstGeom>
        </p:spPr>
      </p:pic>
    </p:spTree>
    <p:extLst>
      <p:ext uri="{BB962C8B-B14F-4D97-AF65-F5344CB8AC3E}">
        <p14:creationId xmlns:p14="http://schemas.microsoft.com/office/powerpoint/2010/main" val="2422293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Stephen C. Kleene created Recursive Function Theory</a:t>
            </a:r>
            <a:endParaRPr dirty="0">
              <a:solidFill>
                <a:schemeClr val="tx1"/>
              </a:solidFill>
            </a:endParaRPr>
          </a:p>
        </p:txBody>
      </p:sp>
      <p:pic>
        <p:nvPicPr>
          <p:cNvPr id="2" name="Picture 1">
            <a:hlinkClick r:id="rId3"/>
            <a:extLst>
              <a:ext uri="{FF2B5EF4-FFF2-40B4-BE49-F238E27FC236}">
                <a16:creationId xmlns:a16="http://schemas.microsoft.com/office/drawing/2014/main" id="{45B688A8-C80D-D840-A8DA-1AA9D34CB3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720" y="1318110"/>
            <a:ext cx="3460920" cy="1317741"/>
          </a:xfrm>
          <a:prstGeom prst="rect">
            <a:avLst/>
          </a:prstGeom>
        </p:spPr>
      </p:pic>
      <p:sp>
        <p:nvSpPr>
          <p:cNvPr id="3" name="TextBox 2">
            <a:extLst>
              <a:ext uri="{FF2B5EF4-FFF2-40B4-BE49-F238E27FC236}">
                <a16:creationId xmlns:a16="http://schemas.microsoft.com/office/drawing/2014/main" id="{BE7A33A6-0FDB-794D-824A-6B267CF29CE8}"/>
              </a:ext>
            </a:extLst>
          </p:cNvPr>
          <p:cNvSpPr txBox="1"/>
          <p:nvPr/>
        </p:nvSpPr>
        <p:spPr>
          <a:xfrm>
            <a:off x="460700" y="2659131"/>
            <a:ext cx="3572959" cy="2292935"/>
          </a:xfrm>
          <a:prstGeom prst="rect">
            <a:avLst/>
          </a:prstGeom>
          <a:noFill/>
        </p:spPr>
        <p:txBody>
          <a:bodyPr wrap="square" rtlCol="0">
            <a:spAutoFit/>
          </a:bodyPr>
          <a:lstStyle/>
          <a:p>
            <a:r>
              <a:rPr lang="en-US" sz="1100" b="1" dirty="0"/>
              <a:t>An algorithm is a procedure, given by a finite set of instructions, to serve as follows in relation to a given infinite class of questions, (a) If we select any question from the class, the instructions will tell us how to perform a step, (b) After any step, if we do not receive the answer then, the instructions together with the existing situation will tell us what step to take next, (c) The instructions will enable us to recognize when a situation is reached in which the answer is before us, and to read it off then; and this will eventually happen if the question has an answer.  …</a:t>
            </a:r>
            <a:endParaRPr lang="en-US" sz="1100" dirty="0"/>
          </a:p>
          <a:p>
            <a:endParaRPr lang="en-TW" sz="1100" dirty="0"/>
          </a:p>
        </p:txBody>
      </p:sp>
      <p:pic>
        <p:nvPicPr>
          <p:cNvPr id="4" name="Picture 3">
            <a:hlinkClick r:id="rId5"/>
            <a:extLst>
              <a:ext uri="{FF2B5EF4-FFF2-40B4-BE49-F238E27FC236}">
                <a16:creationId xmlns:a16="http://schemas.microsoft.com/office/drawing/2014/main" id="{7B80A524-4099-CD47-A05C-F253DA3B9DA1}"/>
              </a:ext>
            </a:extLst>
          </p:cNvPr>
          <p:cNvPicPr>
            <a:picLocks noChangeAspect="1"/>
          </p:cNvPicPr>
          <p:nvPr/>
        </p:nvPicPr>
        <p:blipFill>
          <a:blip r:embed="rId6"/>
          <a:stretch>
            <a:fillRect/>
          </a:stretch>
        </p:blipFill>
        <p:spPr>
          <a:xfrm>
            <a:off x="4901010" y="1164274"/>
            <a:ext cx="3011204" cy="2292935"/>
          </a:xfrm>
          <a:prstGeom prst="rect">
            <a:avLst/>
          </a:prstGeom>
        </p:spPr>
      </p:pic>
      <p:pic>
        <p:nvPicPr>
          <p:cNvPr id="5" name="Picture 4">
            <a:extLst>
              <a:ext uri="{FF2B5EF4-FFF2-40B4-BE49-F238E27FC236}">
                <a16:creationId xmlns:a16="http://schemas.microsoft.com/office/drawing/2014/main" id="{AE029847-E95B-A747-A050-5CE89CF73123}"/>
              </a:ext>
            </a:extLst>
          </p:cNvPr>
          <p:cNvPicPr>
            <a:picLocks noChangeAspect="1"/>
          </p:cNvPicPr>
          <p:nvPr/>
        </p:nvPicPr>
        <p:blipFill>
          <a:blip r:embed="rId7"/>
          <a:stretch>
            <a:fillRect/>
          </a:stretch>
        </p:blipFill>
        <p:spPr>
          <a:xfrm>
            <a:off x="5037384" y="3488192"/>
            <a:ext cx="2738455" cy="982067"/>
          </a:xfrm>
          <a:prstGeom prst="rect">
            <a:avLst/>
          </a:prstGeom>
        </p:spPr>
      </p:pic>
      <p:sp>
        <p:nvSpPr>
          <p:cNvPr id="6" name="TextBox 5">
            <a:extLst>
              <a:ext uri="{FF2B5EF4-FFF2-40B4-BE49-F238E27FC236}">
                <a16:creationId xmlns:a16="http://schemas.microsoft.com/office/drawing/2014/main" id="{3C1A630A-0BE6-E843-ACAA-E854F24B67E8}"/>
              </a:ext>
            </a:extLst>
          </p:cNvPr>
          <p:cNvSpPr txBox="1"/>
          <p:nvPr/>
        </p:nvSpPr>
        <p:spPr>
          <a:xfrm>
            <a:off x="4901010" y="4501242"/>
            <a:ext cx="3011204" cy="553998"/>
          </a:xfrm>
          <a:prstGeom prst="rect">
            <a:avLst/>
          </a:prstGeom>
          <a:noFill/>
        </p:spPr>
        <p:txBody>
          <a:bodyPr wrap="square" rtlCol="0">
            <a:spAutoFit/>
          </a:bodyPr>
          <a:lstStyle/>
          <a:p>
            <a:r>
              <a:rPr lang="en-US" sz="1000" dirty="0"/>
              <a:t>For his leadership in the theory of recursion and effective computability and for developing it into a deep and broad field of mathematical research.</a:t>
            </a:r>
            <a:endParaRPr lang="en-TW" sz="1000" dirty="0"/>
          </a:p>
        </p:txBody>
      </p:sp>
    </p:spTree>
    <p:extLst>
      <p:ext uri="{BB962C8B-B14F-4D97-AF65-F5344CB8AC3E}">
        <p14:creationId xmlns:p14="http://schemas.microsoft.com/office/powerpoint/2010/main" val="38417998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6066</TotalTime>
  <Words>1970</Words>
  <Application>Microsoft Macintosh PowerPoint</Application>
  <PresentationFormat>On-screen Show (16:9)</PresentationFormat>
  <Paragraphs>263</Paragraphs>
  <Slides>50</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STXingkai</vt:lpstr>
      <vt:lpstr>STXinwei</vt:lpstr>
      <vt:lpstr>Arial</vt:lpstr>
      <vt:lpstr>Calibri</vt:lpstr>
      <vt:lpstr>Simple Light</vt:lpstr>
      <vt:lpstr>超越学科界限的认知基础 Transdisciplinary Cognitive Foundation  Recursion, Continuation, and CICD/DevOps Week 07</vt:lpstr>
      <vt:lpstr>PowerPoint Presentation</vt:lpstr>
      <vt:lpstr>Abstract Specification</vt:lpstr>
      <vt:lpstr>Glossary</vt:lpstr>
      <vt:lpstr>These Names are very useful to remember</vt:lpstr>
      <vt:lpstr>Name Management is a big deal</vt:lpstr>
      <vt:lpstr>Five Critical Function Names</vt:lpstr>
      <vt:lpstr>Lambda Calculus = Turing Machine</vt:lpstr>
      <vt:lpstr>Stephen C. Kleene created Recursive Function Theory</vt:lpstr>
      <vt:lpstr>Lambda Calculus represents Boolean values</vt:lpstr>
      <vt:lpstr>Recursion has Magic Powers</vt:lpstr>
      <vt:lpstr>All Classes of Constraint Satisfaction Problems</vt:lpstr>
      <vt:lpstr>PowerPoint Presentation</vt:lpstr>
      <vt:lpstr>Abstract Specification</vt:lpstr>
      <vt:lpstr>The Magical Power of Recursion</vt:lpstr>
      <vt:lpstr>Head Recursion</vt:lpstr>
      <vt:lpstr>Tail Recursion</vt:lpstr>
      <vt:lpstr>Comparing Head and Tail Recursion</vt:lpstr>
      <vt:lpstr>A Typical Example of Recursion</vt:lpstr>
      <vt:lpstr>A Sequence of Actions as a Path</vt:lpstr>
      <vt:lpstr>Primitive Recursion’s Universal Power</vt:lpstr>
      <vt:lpstr>The Choices between Recursion or Iteration?</vt:lpstr>
      <vt:lpstr>A Generalized Recursive Function</vt:lpstr>
      <vt:lpstr>Discovering functions through enumerated function space</vt:lpstr>
      <vt:lpstr>Is Math Proofs Invented or Discovered?</vt:lpstr>
      <vt:lpstr>Is Math Invented or Discovered?</vt:lpstr>
      <vt:lpstr>Is Recursion Invented or Discovered?</vt:lpstr>
      <vt:lpstr>Computational Operations on Paper</vt:lpstr>
      <vt:lpstr>Metaphors and Story Telling</vt:lpstr>
      <vt:lpstr>PowerPoint Presentation</vt:lpstr>
      <vt:lpstr>PowerPoint Presentation</vt:lpstr>
      <vt:lpstr>PowerPoint Presentation</vt:lpstr>
      <vt:lpstr>PowerPoint Presentation</vt:lpstr>
      <vt:lpstr>PowerPoint Presentation</vt:lpstr>
      <vt:lpstr>Biology and Physiology</vt:lpstr>
      <vt:lpstr>Industrial and World Dynamics</vt:lpstr>
      <vt:lpstr>NsM under a Biological/Economic Control System</vt:lpstr>
      <vt:lpstr>All System can be approximated as Partially Ordered Set</vt:lpstr>
      <vt:lpstr>A Categorical Manifesto</vt:lpstr>
      <vt:lpstr>The ”POS” of knowledge representation by KMR</vt:lpstr>
      <vt:lpstr>A Must Watch Video on Monad</vt:lpstr>
      <vt:lpstr>Abstraction</vt:lpstr>
      <vt:lpstr>Reserved Names and Constants in Sciences</vt:lpstr>
      <vt:lpstr>Concrete Activities in Daily Workflow</vt:lpstr>
      <vt:lpstr>Names gave birth to Cognitive Abilities  - Laozi</vt:lpstr>
      <vt:lpstr>The History of True Names</vt:lpstr>
      <vt:lpstr>The Meaning of being True</vt:lpstr>
      <vt:lpstr>“Mathematics is the art of giving the same name to different things!”      - Henry Poincare</vt:lpstr>
      <vt:lpstr>The monad, about which we shall speak here, is nothing other than a simple substance which enters into compounds, ‘simple’ meaning ‘without parts’.       - Leibniz</vt:lpstr>
      <vt:lpstr>Your action on Recursion before November 2, 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993</cp:revision>
  <dcterms:modified xsi:type="dcterms:W3CDTF">2020-11-12T06:46:25Z</dcterms:modified>
</cp:coreProperties>
</file>